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Fira Sans Ultra-Bold" charset="1" panose="020B0903050000020004"/>
      <p:regular r:id="rId17"/>
    </p:embeddedFont>
    <p:embeddedFont>
      <p:font typeface="Fira Sans" charset="1" panose="020B0503050000020004"/>
      <p:regular r:id="rId18"/>
    </p:embeddedFont>
    <p:embeddedFont>
      <p:font typeface="Fira Sans Semi-Bold" charset="1" panose="020B0603050000020004"/>
      <p:regular r:id="rId19"/>
    </p:embeddedFont>
    <p:embeddedFont>
      <p:font typeface="Fira Sans Light" charset="1" panose="020B0403050000020004"/>
      <p:regular r:id="rId20"/>
    </p:embeddedFont>
    <p:embeddedFont>
      <p:font typeface="Fira Sans Medium" charset="1" panose="020B0603050000020004"/>
      <p:regular r:id="rId21"/>
    </p:embeddedFont>
    <p:embeddedFont>
      <p:font typeface="Fira Sans Bold" charset="1" panose="020B0803050000020004"/>
      <p:regular r:id="rId22"/>
    </p:embeddedFont>
    <p:embeddedFont>
      <p:font typeface="DM Sans" charset="1" panose="00000000000000000000"/>
      <p:regular r:id="rId23"/>
    </p:embeddedFont>
    <p:embeddedFont>
      <p:font typeface="Barlow Bold" charset="1" panose="00000800000000000000"/>
      <p:regular r:id="rId24"/>
    </p:embeddedFont>
    <p:embeddedFont>
      <p:font typeface="Barlow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62106" y="-737012"/>
            <a:ext cx="10192926" cy="8828025"/>
            <a:chOff x="0" y="0"/>
            <a:chExt cx="6202680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862106" y="2398927"/>
            <a:ext cx="9885941" cy="8560779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8396" t="0" r="-1149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665672" y="5827235"/>
            <a:ext cx="7046513" cy="9312442"/>
            <a:chOff x="0" y="0"/>
            <a:chExt cx="4064946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36713" y="355487"/>
            <a:ext cx="4046964" cy="1773607"/>
          </a:xfrm>
          <a:custGeom>
            <a:avLst/>
            <a:gdLst/>
            <a:ahLst/>
            <a:cxnLst/>
            <a:rect r="r" b="b" t="t" l="l"/>
            <a:pathLst>
              <a:path h="1773607" w="4046964">
                <a:moveTo>
                  <a:pt x="0" y="0"/>
                </a:moveTo>
                <a:lnTo>
                  <a:pt x="4046965" y="0"/>
                </a:lnTo>
                <a:lnTo>
                  <a:pt x="4046965" y="1773607"/>
                </a:lnTo>
                <a:lnTo>
                  <a:pt x="0" y="1773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094" r="0" b="-41038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3966640"/>
            <a:ext cx="8617177" cy="2163220"/>
            <a:chOff x="0" y="0"/>
            <a:chExt cx="11489570" cy="288429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0"/>
              <a:ext cx="11489570" cy="1928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999"/>
                </a:lnSpc>
              </a:pPr>
              <a:r>
                <a:rPr lang="en-US" b="true" sz="9999" spc="299">
                  <a:solidFill>
                    <a:srgbClr val="000000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NEXTSOFT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261570"/>
              <a:ext cx="1148957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84" u="non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EL CORAZÓN DE LO QUE HACEMOS Y EL POR QUÉ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818024" y="197548"/>
            <a:ext cx="882551" cy="1202796"/>
          </a:xfrm>
          <a:custGeom>
            <a:avLst/>
            <a:gdLst/>
            <a:ahLst/>
            <a:cxnLst/>
            <a:rect r="r" b="b" t="t" l="l"/>
            <a:pathLst>
              <a:path h="1202796" w="882551">
                <a:moveTo>
                  <a:pt x="0" y="0"/>
                </a:moveTo>
                <a:lnTo>
                  <a:pt x="882552" y="0"/>
                </a:lnTo>
                <a:lnTo>
                  <a:pt x="882552" y="1202796"/>
                </a:lnTo>
                <a:lnTo>
                  <a:pt x="0" y="1202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768097" y="197548"/>
            <a:ext cx="1795149" cy="886804"/>
          </a:xfrm>
          <a:custGeom>
            <a:avLst/>
            <a:gdLst/>
            <a:ahLst/>
            <a:cxnLst/>
            <a:rect r="r" b="b" t="t" l="l"/>
            <a:pathLst>
              <a:path h="886804" w="1795149">
                <a:moveTo>
                  <a:pt x="0" y="0"/>
                </a:moveTo>
                <a:lnTo>
                  <a:pt x="1795149" y="0"/>
                </a:lnTo>
                <a:lnTo>
                  <a:pt x="1795149" y="886803"/>
                </a:lnTo>
                <a:lnTo>
                  <a:pt x="0" y="886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4842" y="3847801"/>
            <a:ext cx="4418394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Nos ad</a:t>
            </a:r>
            <a:r>
              <a:rPr lang="en-US" sz="2400" u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aptamos al presupuesto de cada cliente, lo que facilita cerrar ventas.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3587123" y="-2751112"/>
            <a:ext cx="7395802" cy="5502224"/>
            <a:chOff x="0" y="0"/>
            <a:chExt cx="7220896" cy="537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20896" cy="5372100"/>
            </a:xfrm>
            <a:custGeom>
              <a:avLst/>
              <a:gdLst/>
              <a:ahLst/>
              <a:cxnLst/>
              <a:rect r="r" b="b" t="t" l="l"/>
              <a:pathLst>
                <a:path h="5372100" w="7220896">
                  <a:moveTo>
                    <a:pt x="567022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670226" y="5372100"/>
                  </a:lnTo>
                  <a:lnTo>
                    <a:pt x="7220896" y="2686050"/>
                  </a:lnTo>
                  <a:lnTo>
                    <a:pt x="5670226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104900"/>
            <a:ext cx="9833654" cy="112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7"/>
              </a:lnSpc>
              <a:spcBef>
                <a:spcPct val="0"/>
              </a:spcBef>
            </a:pPr>
            <a:r>
              <a:rPr lang="en-US" b="true" sz="7925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Via</a:t>
            </a:r>
            <a:r>
              <a:rPr lang="en-US" b="true" sz="7925" u="none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bilidad financiera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30946" y="3847801"/>
            <a:ext cx="4418394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</a:t>
            </a:r>
            <a:r>
              <a:rPr lang="en-US" sz="2400" u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arte de las ganancias se usa para mejorar el equipo y las herramientas.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40906" y="3847801"/>
            <a:ext cx="4418394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Si c</a:t>
            </a:r>
            <a:r>
              <a:rPr lang="en-US" sz="2400" u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rece la demanda, podemos sumar más personas al equipo y ofrecer más servicios.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6190948" y="3029484"/>
            <a:ext cx="0" cy="2928223"/>
          </a:xfrm>
          <a:prstGeom prst="line">
            <a:avLst/>
          </a:prstGeom>
          <a:ln cap="rnd" w="47625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2097052" y="3029484"/>
            <a:ext cx="0" cy="2928223"/>
          </a:xfrm>
          <a:prstGeom prst="line">
            <a:avLst/>
          </a:prstGeom>
          <a:ln cap="rnd" w="47625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-10800000">
            <a:off x="11621759" y="-1739113"/>
            <a:ext cx="2929239" cy="3013773"/>
            <a:chOff x="0" y="0"/>
            <a:chExt cx="5221416" cy="5372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21416" cy="5372100"/>
            </a:xfrm>
            <a:custGeom>
              <a:avLst/>
              <a:gdLst/>
              <a:ahLst/>
              <a:cxnLst/>
              <a:rect r="r" b="b" t="t" l="l"/>
              <a:pathLst>
                <a:path h="5372100" w="5221416">
                  <a:moveTo>
                    <a:pt x="367074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70746" y="5372100"/>
                  </a:lnTo>
                  <a:lnTo>
                    <a:pt x="5221416" y="2686050"/>
                  </a:lnTo>
                  <a:lnTo>
                    <a:pt x="367074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-1643644" y="9951501"/>
            <a:ext cx="17768494" cy="1949023"/>
            <a:chOff x="0" y="0"/>
            <a:chExt cx="48975363" cy="5372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975364" cy="5372100"/>
            </a:xfrm>
            <a:custGeom>
              <a:avLst/>
              <a:gdLst/>
              <a:ahLst/>
              <a:cxnLst/>
              <a:rect r="r" b="b" t="t" l="l"/>
              <a:pathLst>
                <a:path h="5372100" w="48975364">
                  <a:moveTo>
                    <a:pt x="4742469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7424693" y="5372100"/>
                  </a:lnTo>
                  <a:lnTo>
                    <a:pt x="48975364" y="2686050"/>
                  </a:lnTo>
                  <a:lnTo>
                    <a:pt x="47424693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AutoShape 14" id="14"/>
          <p:cNvSpPr/>
          <p:nvPr/>
        </p:nvSpPr>
        <p:spPr>
          <a:xfrm>
            <a:off x="1024842" y="6257745"/>
            <a:ext cx="16230600" cy="0"/>
          </a:xfrm>
          <a:prstGeom prst="line">
            <a:avLst/>
          </a:prstGeom>
          <a:ln cap="rnd" w="47625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028700" y="7261184"/>
            <a:ext cx="4418394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No se necesi</a:t>
            </a:r>
            <a:r>
              <a:rPr lang="en-US" sz="2400" u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ta grandes inversiones iniciales para comenzar.</a:t>
            </a:r>
          </a:p>
          <a:p>
            <a:pPr algn="just">
              <a:lnSpc>
                <a:spcPts val="336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934803" y="7261184"/>
            <a:ext cx="4418394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Al se</a:t>
            </a:r>
            <a:r>
              <a:rPr lang="en-US" sz="2400" u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 servicios digitales, la mayoría de los ingresos no dependen de materiales físicos.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48622" y="7261184"/>
            <a:ext cx="4418394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El mod</a:t>
            </a:r>
            <a:r>
              <a:rPr lang="en-US" sz="2400" u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elo SaaS genera pagos mensuales o anuales constantes.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6194806" y="6557782"/>
            <a:ext cx="0" cy="2928223"/>
          </a:xfrm>
          <a:prstGeom prst="line">
            <a:avLst/>
          </a:prstGeom>
          <a:ln cap="rnd" w="47625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12100909" y="6557782"/>
            <a:ext cx="0" cy="2928223"/>
          </a:xfrm>
          <a:prstGeom prst="line">
            <a:avLst/>
          </a:prstGeom>
          <a:ln cap="rnd" w="47625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6818024" y="197548"/>
            <a:ext cx="882551" cy="1202796"/>
          </a:xfrm>
          <a:custGeom>
            <a:avLst/>
            <a:gdLst/>
            <a:ahLst/>
            <a:cxnLst/>
            <a:rect r="r" b="b" t="t" l="l"/>
            <a:pathLst>
              <a:path h="1202796" w="882551">
                <a:moveTo>
                  <a:pt x="0" y="0"/>
                </a:moveTo>
                <a:lnTo>
                  <a:pt x="882552" y="0"/>
                </a:lnTo>
                <a:lnTo>
                  <a:pt x="882552" y="1202796"/>
                </a:lnTo>
                <a:lnTo>
                  <a:pt x="0" y="1202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768097" y="197548"/>
            <a:ext cx="1795149" cy="886804"/>
          </a:xfrm>
          <a:custGeom>
            <a:avLst/>
            <a:gdLst/>
            <a:ahLst/>
            <a:cxnLst/>
            <a:rect r="r" b="b" t="t" l="l"/>
            <a:pathLst>
              <a:path h="886804" w="1795149">
                <a:moveTo>
                  <a:pt x="0" y="0"/>
                </a:moveTo>
                <a:lnTo>
                  <a:pt x="1795149" y="0"/>
                </a:lnTo>
                <a:lnTo>
                  <a:pt x="1795149" y="886803"/>
                </a:lnTo>
                <a:lnTo>
                  <a:pt x="0" y="886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206033" y="1679216"/>
          <a:ext cx="4151414" cy="2911197"/>
        </p:xfrm>
        <a:graphic>
          <a:graphicData uri="http://schemas.openxmlformats.org/drawingml/2006/table">
            <a:tbl>
              <a:tblPr/>
              <a:tblGrid>
                <a:gridCol w="670634"/>
                <a:gridCol w="670634"/>
                <a:gridCol w="670634"/>
                <a:gridCol w="670634"/>
                <a:gridCol w="670634"/>
                <a:gridCol w="798242"/>
              </a:tblGrid>
              <a:tr h="1011503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1477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477"/>
                        </a:lnSpc>
                      </a:pPr>
                    </a:p>
                    <a:p>
                      <a:pPr algn="ctr">
                        <a:lnSpc>
                          <a:spcPts val="1477"/>
                        </a:lnSpc>
                      </a:pPr>
                    </a:p>
                    <a:p>
                      <a:pPr algn="ctr" marL="227928" indent="-113964" lvl="1">
                        <a:lnSpc>
                          <a:spcPts val="1477"/>
                        </a:lnSpc>
                        <a:buFont typeface="Arial"/>
                        <a:buChar char="•"/>
                      </a:pPr>
                      <a:r>
                        <a:rPr lang="en-US" sz="105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Desarrolladores y/o empresas que se especialice en UX/UI</a:t>
                      </a:r>
                    </a:p>
                    <a:p>
                      <a:pPr algn="ctr" marL="227928" indent="-113964" lvl="1">
                        <a:lnSpc>
                          <a:spcPts val="1477"/>
                        </a:lnSpc>
                        <a:buFont typeface="Arial"/>
                        <a:buChar char="•"/>
                      </a:pPr>
                      <a:r>
                        <a:rPr lang="en-US" sz="105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Empresas de Marketing</a:t>
                      </a:r>
                    </a:p>
                  </a:txBody>
                  <a:tcPr marL="65374" marR="65374" marT="65374" marB="65374" anchor="t">
                    <a:lnL cmpd="sng" algn="ctr" cap="flat" w="0">
                      <a:solidFill>
                        <a:srgbClr val="8E77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E77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3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330"/>
                        </a:lnSpc>
                      </a:pPr>
                    </a:p>
                    <a:p>
                      <a:pPr algn="ctr">
                        <a:lnSpc>
                          <a:spcPts val="1330"/>
                        </a:lnSpc>
                      </a:pPr>
                    </a:p>
                    <a:p>
                      <a:pPr algn="ctr" marL="205136" indent="-102568" lvl="1">
                        <a:lnSpc>
                          <a:spcPts val="1330"/>
                        </a:lnSpc>
                        <a:buFont typeface="Arial"/>
                        <a:buChar char="•"/>
                      </a:pPr>
                      <a:r>
                        <a:rPr lang="en-US" sz="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Comunicación con el cliente</a:t>
                      </a:r>
                    </a:p>
                    <a:p>
                      <a:pPr algn="ctr">
                        <a:lnSpc>
                          <a:spcPts val="1330"/>
                        </a:lnSpc>
                      </a:pPr>
                    </a:p>
                    <a:p>
                      <a:pPr algn="ctr" marL="205136" indent="-102568" lvl="1">
                        <a:lnSpc>
                          <a:spcPts val="1330"/>
                        </a:lnSpc>
                        <a:buFont typeface="Arial"/>
                        <a:buChar char="•"/>
                      </a:pPr>
                      <a:r>
                        <a:rPr lang="en-US" sz="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</a:t>
                      </a:r>
                      <a:r>
                        <a:rPr lang="en-US" sz="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nalizar lo que desea en el sistema</a:t>
                      </a:r>
                    </a:p>
                    <a:p>
                      <a:pPr algn="ctr">
                        <a:lnSpc>
                          <a:spcPts val="1330"/>
                        </a:lnSpc>
                      </a:pPr>
                    </a:p>
                    <a:p>
                      <a:pPr algn="ctr" marL="205136" indent="-102568" lvl="1">
                        <a:lnSpc>
                          <a:spcPts val="1330"/>
                        </a:lnSpc>
                        <a:buFont typeface="Arial"/>
                        <a:buChar char="•"/>
                      </a:pPr>
                      <a:r>
                        <a:rPr lang="en-US" sz="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</a:t>
                      </a:r>
                      <a:r>
                        <a:rPr lang="en-US" sz="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iseñar los prototipos del sistema</a:t>
                      </a:r>
                    </a:p>
                    <a:p>
                      <a:pPr algn="ctr">
                        <a:lnSpc>
                          <a:spcPts val="1330"/>
                        </a:lnSpc>
                      </a:pPr>
                    </a:p>
                    <a:p>
                      <a:pPr algn="ctr" marL="205136" indent="-102568" lvl="1">
                        <a:lnSpc>
                          <a:spcPts val="1330"/>
                        </a:lnSpc>
                        <a:buFont typeface="Arial"/>
                        <a:buChar char="•"/>
                      </a:pPr>
                      <a:r>
                        <a:rPr lang="en-US" sz="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</a:t>
                      </a:r>
                      <a:r>
                        <a:rPr lang="en-US" sz="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esarrollo del sistema y pruebas funcionales  </a:t>
                      </a:r>
                    </a:p>
                    <a:p>
                      <a:pPr algn="ctr">
                        <a:lnSpc>
                          <a:spcPts val="1330"/>
                        </a:lnSpc>
                      </a:pPr>
                    </a:p>
                    <a:p>
                      <a:pPr algn="ctr" marL="205136" indent="-102568" lvl="1">
                        <a:lnSpc>
                          <a:spcPts val="1330"/>
                        </a:lnSpc>
                        <a:buFont typeface="Arial"/>
                        <a:buChar char="•"/>
                      </a:pPr>
                      <a:r>
                        <a:rPr lang="en-US" sz="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Entrega del sistema</a:t>
                      </a:r>
                    </a:p>
                  </a:txBody>
                  <a:tcPr marL="65374" marR="65374" marT="65374" marB="65374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4C4"/>
                    </a:solidFill>
                  </a:tcPr>
                </a:tc>
                <a:tc rowSpan="2" gridSpan="2">
                  <a:txBody>
                    <a:bodyPr anchor="t" rtlCol="false"/>
                    <a:lstStyle/>
                    <a:p>
                      <a:pPr algn="ctr">
                        <a:lnSpc>
                          <a:spcPts val="1477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477"/>
                        </a:lnSpc>
                      </a:pPr>
                    </a:p>
                    <a:p>
                      <a:pPr algn="ctr">
                        <a:lnSpc>
                          <a:spcPts val="1477"/>
                        </a:lnSpc>
                      </a:pPr>
                    </a:p>
                    <a:p>
                      <a:pPr algn="ctr">
                        <a:lnSpc>
                          <a:spcPts val="1477"/>
                        </a:lnSpc>
                      </a:pPr>
                    </a:p>
                    <a:p>
                      <a:pPr algn="ctr">
                        <a:lnSpc>
                          <a:spcPts val="1477"/>
                        </a:lnSpc>
                      </a:pPr>
                      <a:r>
                        <a:rPr lang="en-US" sz="105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Creación de páginas y aplicaciones personalizadas para mejorar la eficiencia de sistemas y automatizar procesos mediante el uso de tecnologías ágiles</a:t>
                      </a:r>
                    </a:p>
                  </a:txBody>
                  <a:tcPr marL="65374" marR="65374" marT="65374" marB="65374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D2"/>
                    </a:solidFill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477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477"/>
                        </a:lnSpc>
                      </a:pPr>
                    </a:p>
                    <a:p>
                      <a:pPr algn="ctr">
                        <a:lnSpc>
                          <a:spcPts val="1477"/>
                        </a:lnSpc>
                      </a:pPr>
                    </a:p>
                    <a:p>
                      <a:pPr algn="ctr">
                        <a:lnSpc>
                          <a:spcPts val="1477"/>
                        </a:lnSpc>
                      </a:pPr>
                    </a:p>
                    <a:p>
                      <a:pPr algn="ctr">
                        <a:lnSpc>
                          <a:spcPts val="1477"/>
                        </a:lnSpc>
                      </a:pPr>
                      <a:r>
                        <a:rPr lang="en-US" sz="105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Creación de páginas y aplicaciones personalizadas para mejorar la eficiencia de sistemas y automatizar procesos mediante el uso de tecnologías ágiles</a:t>
                      </a:r>
                    </a:p>
                  </a:txBody>
                  <a:tcPr marL="65374" marR="65374" marT="65374" marB="65374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D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28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428"/>
                        </a:lnSpc>
                      </a:pPr>
                    </a:p>
                    <a:p>
                      <a:pPr algn="ctr">
                        <a:lnSpc>
                          <a:spcPts val="1428"/>
                        </a:lnSpc>
                      </a:pPr>
                    </a:p>
                    <a:p>
                      <a:pPr algn="ctr" marL="220330" indent="-110165" lvl="1">
                        <a:lnSpc>
                          <a:spcPts val="1428"/>
                        </a:lnSpc>
                        <a:buFont typeface="Arial"/>
                        <a:buChar char="•"/>
                      </a:pPr>
                      <a:r>
                        <a:rPr lang="en-US" sz="102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Empresas </a:t>
                      </a:r>
                    </a:p>
                    <a:p>
                      <a:pPr algn="ctr">
                        <a:lnSpc>
                          <a:spcPts val="1428"/>
                        </a:lnSpc>
                      </a:pPr>
                    </a:p>
                    <a:p>
                      <a:pPr algn="ctr" marL="220330" indent="-110165" lvl="1">
                        <a:lnSpc>
                          <a:spcPts val="1428"/>
                        </a:lnSpc>
                        <a:buFont typeface="Arial"/>
                        <a:buChar char="•"/>
                      </a:pPr>
                      <a:r>
                        <a:rPr lang="en-US" sz="102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</a:t>
                      </a:r>
                      <a:r>
                        <a:rPr lang="en-US" sz="102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mprendedores</a:t>
                      </a:r>
                    </a:p>
                    <a:p>
                      <a:pPr algn="ctr">
                        <a:lnSpc>
                          <a:spcPts val="1428"/>
                        </a:lnSpc>
                      </a:pPr>
                      <a:r>
                        <a:rPr lang="en-US" sz="102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</a:p>
                    <a:p>
                      <a:pPr algn="ctr" marL="220330" indent="-110165" lvl="1">
                        <a:lnSpc>
                          <a:spcPts val="1428"/>
                        </a:lnSpc>
                        <a:buFont typeface="Arial"/>
                        <a:buChar char="•"/>
                      </a:pPr>
                      <a:r>
                        <a:rPr lang="en-US" sz="102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r>
                        <a:rPr lang="en-US" sz="102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onsumidores en linea</a:t>
                      </a:r>
                    </a:p>
                  </a:txBody>
                  <a:tcPr marL="65374" marR="65374" marT="65374" marB="65374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96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133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330"/>
                        </a:lnSpc>
                      </a:pPr>
                    </a:p>
                    <a:p>
                      <a:pPr algn="ctr">
                        <a:lnSpc>
                          <a:spcPts val="1330"/>
                        </a:lnSpc>
                      </a:pPr>
                    </a:p>
                    <a:p>
                      <a:pPr algn="ctr" marL="205136" indent="-102568" lvl="1">
                        <a:lnSpc>
                          <a:spcPts val="1330"/>
                        </a:lnSpc>
                        <a:buFont typeface="Arial"/>
                        <a:buChar char="•"/>
                      </a:pPr>
                      <a:r>
                        <a:rPr lang="en-US" sz="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</a:t>
                      </a:r>
                      <a:r>
                        <a:rPr lang="en-US" sz="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egocios chicos y/o medianos en crecimiento</a:t>
                      </a:r>
                    </a:p>
                    <a:p>
                      <a:pPr algn="ctr">
                        <a:lnSpc>
                          <a:spcPts val="1330"/>
                        </a:lnSpc>
                      </a:pPr>
                    </a:p>
                    <a:p>
                      <a:pPr algn="ctr" marL="205136" indent="-102568" lvl="1">
                        <a:lnSpc>
                          <a:spcPts val="1330"/>
                        </a:lnSpc>
                        <a:buFont typeface="Arial"/>
                        <a:buChar char="•"/>
                      </a:pPr>
                      <a:r>
                        <a:rPr lang="en-US" sz="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</a:t>
                      </a:r>
                      <a:r>
                        <a:rPr lang="en-US" sz="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mpresas en busca de actualizar sistemas antiguos</a:t>
                      </a:r>
                    </a:p>
                    <a:p>
                      <a:pPr algn="ctr">
                        <a:lnSpc>
                          <a:spcPts val="1330"/>
                        </a:lnSpc>
                      </a:pPr>
                    </a:p>
                    <a:p>
                      <a:pPr algn="ctr" marL="205136" indent="-102568" lvl="1">
                        <a:lnSpc>
                          <a:spcPts val="1330"/>
                        </a:lnSpc>
                        <a:buFont typeface="Arial"/>
                        <a:buChar char="•"/>
                      </a:pPr>
                      <a:r>
                        <a:rPr lang="en-US" sz="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Emprendedores en busca de reconocimiento</a:t>
                      </a:r>
                    </a:p>
                    <a:p>
                      <a:pPr algn="ctr">
                        <a:lnSpc>
                          <a:spcPts val="1330"/>
                        </a:lnSpc>
                      </a:pPr>
                      <a:r>
                        <a:rPr lang="en-US" sz="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</a:p>
                    <a:p>
                      <a:pPr algn="ctr">
                        <a:lnSpc>
                          <a:spcPts val="1330"/>
                        </a:lnSpc>
                      </a:pPr>
                    </a:p>
                  </a:txBody>
                  <a:tcPr marL="65374" marR="65374" marT="65374" marB="65374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FFF"/>
                    </a:solidFill>
                  </a:tcPr>
                </a:tc>
              </a:tr>
              <a:tr h="734339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477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477"/>
                        </a:lnSpc>
                      </a:pPr>
                    </a:p>
                    <a:p>
                      <a:pPr algn="ctr">
                        <a:lnSpc>
                          <a:spcPts val="1477"/>
                        </a:lnSpc>
                      </a:pPr>
                    </a:p>
                    <a:p>
                      <a:pPr algn="ctr" marL="227928" indent="-113964" lvl="1">
                        <a:lnSpc>
                          <a:spcPts val="1477"/>
                        </a:lnSpc>
                        <a:buFont typeface="Arial"/>
                        <a:buChar char="•"/>
                      </a:pPr>
                      <a:r>
                        <a:rPr lang="en-US" sz="105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Desarrolladores y/o empresas que se especialice en UX/UI</a:t>
                      </a:r>
                    </a:p>
                    <a:p>
                      <a:pPr algn="ctr" marL="227928" indent="-113964" lvl="1">
                        <a:lnSpc>
                          <a:spcPts val="1477"/>
                        </a:lnSpc>
                        <a:buFont typeface="Arial"/>
                        <a:buChar char="•"/>
                      </a:pPr>
                      <a:r>
                        <a:rPr lang="en-US" sz="105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Empresas de Marketing</a:t>
                      </a:r>
                    </a:p>
                  </a:txBody>
                  <a:tcPr marL="65374" marR="65374" marT="65374" marB="65374" anchor="t">
                    <a:lnL cmpd="sng" algn="ctr" cap="flat" w="0">
                      <a:solidFill>
                        <a:srgbClr val="8E77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E77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83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083"/>
                        </a:lnSpc>
                      </a:pPr>
                    </a:p>
                    <a:p>
                      <a:pPr algn="ctr">
                        <a:lnSpc>
                          <a:spcPts val="1083"/>
                        </a:lnSpc>
                      </a:pPr>
                    </a:p>
                    <a:p>
                      <a:pPr algn="ctr" marL="167148" indent="-83574" lvl="1">
                        <a:lnSpc>
                          <a:spcPts val="1083"/>
                        </a:lnSpc>
                        <a:buFont typeface="Arial"/>
                        <a:buChar char="•"/>
                      </a:pPr>
                      <a:r>
                        <a:rPr lang="en-US" sz="774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Equipos de computo</a:t>
                      </a:r>
                    </a:p>
                    <a:p>
                      <a:pPr algn="ctr">
                        <a:lnSpc>
                          <a:spcPts val="1083"/>
                        </a:lnSpc>
                      </a:pPr>
                    </a:p>
                    <a:p>
                      <a:pPr algn="ctr" marL="167148" indent="-83574" lvl="1">
                        <a:lnSpc>
                          <a:spcPts val="1083"/>
                        </a:lnSpc>
                        <a:buFont typeface="Arial"/>
                        <a:buChar char="•"/>
                      </a:pPr>
                      <a:r>
                        <a:rPr lang="en-US" sz="774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</a:t>
                      </a:r>
                      <a:r>
                        <a:rPr lang="en-US" sz="774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erramientas de desarrollo</a:t>
                      </a:r>
                    </a:p>
                    <a:p>
                      <a:pPr algn="ctr">
                        <a:lnSpc>
                          <a:spcPts val="1083"/>
                        </a:lnSpc>
                      </a:pPr>
                      <a:r>
                        <a:rPr lang="en-US" sz="774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</a:p>
                    <a:p>
                      <a:pPr algn="ctr" marL="167148" indent="-83574" lvl="1">
                        <a:lnSpc>
                          <a:spcPts val="1083"/>
                        </a:lnSpc>
                        <a:buFont typeface="Arial"/>
                        <a:buChar char="•"/>
                      </a:pPr>
                      <a:r>
                        <a:rPr lang="en-US" sz="774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</a:t>
                      </a:r>
                      <a:r>
                        <a:rPr lang="en-US" sz="774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abilidades blandas</a:t>
                      </a:r>
                    </a:p>
                    <a:p>
                      <a:pPr algn="ctr">
                        <a:lnSpc>
                          <a:spcPts val="1083"/>
                        </a:lnSpc>
                      </a:pPr>
                    </a:p>
                    <a:p>
                      <a:pPr algn="ctr" marL="167148" indent="-83574" lvl="1">
                        <a:lnSpc>
                          <a:spcPts val="1083"/>
                        </a:lnSpc>
                        <a:buFont typeface="Arial"/>
                        <a:buChar char="•"/>
                      </a:pPr>
                      <a:r>
                        <a:rPr lang="en-US" sz="774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</a:t>
                      </a:r>
                      <a:r>
                        <a:rPr lang="en-US" sz="774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abilidades técnicas</a:t>
                      </a:r>
                    </a:p>
                    <a:p>
                      <a:pPr algn="ctr">
                        <a:lnSpc>
                          <a:spcPts val="1083"/>
                        </a:lnSpc>
                      </a:pPr>
                    </a:p>
                  </a:txBody>
                  <a:tcPr marL="65374" marR="65374" marT="65374" marB="65374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96"/>
                    </a:solidFill>
                  </a:tcPr>
                </a:tc>
                <a:tc vMerge="true" gridSpan="2">
                  <a:txBody>
                    <a:bodyPr anchor="t" rtlCol="false"/>
                    <a:lstStyle/>
                    <a:p>
                      <a:pPr algn="ctr">
                        <a:lnSpc>
                          <a:spcPts val="1477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477"/>
                        </a:lnSpc>
                      </a:pPr>
                    </a:p>
                    <a:p>
                      <a:pPr algn="ctr">
                        <a:lnSpc>
                          <a:spcPts val="1477"/>
                        </a:lnSpc>
                      </a:pPr>
                    </a:p>
                    <a:p>
                      <a:pPr algn="ctr">
                        <a:lnSpc>
                          <a:spcPts val="1477"/>
                        </a:lnSpc>
                      </a:pPr>
                    </a:p>
                    <a:p>
                      <a:pPr algn="ctr">
                        <a:lnSpc>
                          <a:spcPts val="1477"/>
                        </a:lnSpc>
                      </a:pPr>
                      <a:r>
                        <a:rPr lang="en-US" sz="105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Creación de páginas y aplicaciones personalizadas para mejorar la eficiencia de sistemas y automatizar procesos mediante el uso de tecnologías ágiles</a:t>
                      </a:r>
                    </a:p>
                  </a:txBody>
                  <a:tcPr marL="65374" marR="65374" marT="65374" marB="65374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D2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477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477"/>
                        </a:lnSpc>
                      </a:pPr>
                    </a:p>
                    <a:p>
                      <a:pPr algn="ctr">
                        <a:lnSpc>
                          <a:spcPts val="1477"/>
                        </a:lnSpc>
                      </a:pPr>
                    </a:p>
                    <a:p>
                      <a:pPr algn="ctr">
                        <a:lnSpc>
                          <a:spcPts val="1477"/>
                        </a:lnSpc>
                      </a:pPr>
                    </a:p>
                    <a:p>
                      <a:pPr algn="ctr">
                        <a:lnSpc>
                          <a:spcPts val="1477"/>
                        </a:lnSpc>
                      </a:pPr>
                      <a:r>
                        <a:rPr lang="en-US" sz="105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Creación de páginas y aplicaciones personalizadas para mejorar la eficiencia de sistemas y automatizar procesos mediante el uso de tecnologías ágiles</a:t>
                      </a:r>
                    </a:p>
                  </a:txBody>
                  <a:tcPr marL="65374" marR="65374" marT="65374" marB="65374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D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28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428"/>
                        </a:lnSpc>
                      </a:pPr>
                    </a:p>
                    <a:p>
                      <a:pPr algn="ctr">
                        <a:lnSpc>
                          <a:spcPts val="1428"/>
                        </a:lnSpc>
                      </a:pPr>
                    </a:p>
                    <a:p>
                      <a:pPr algn="ctr" marL="220330" indent="-110165" lvl="1">
                        <a:lnSpc>
                          <a:spcPts val="1428"/>
                        </a:lnSpc>
                        <a:buFont typeface="Arial"/>
                        <a:buChar char="•"/>
                      </a:pPr>
                      <a:r>
                        <a:rPr lang="en-US" sz="102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Redes sociales</a:t>
                      </a:r>
                    </a:p>
                    <a:p>
                      <a:pPr algn="ctr">
                        <a:lnSpc>
                          <a:spcPts val="1428"/>
                        </a:lnSpc>
                      </a:pPr>
                    </a:p>
                    <a:p>
                      <a:pPr algn="ctr" marL="220330" indent="-110165" lvl="1">
                        <a:lnSpc>
                          <a:spcPts val="1428"/>
                        </a:lnSpc>
                        <a:buFont typeface="Arial"/>
                        <a:buChar char="•"/>
                      </a:pPr>
                      <a:r>
                        <a:rPr lang="en-US" sz="102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</a:t>
                      </a:r>
                      <a:r>
                        <a:rPr lang="en-US" sz="102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itio web</a:t>
                      </a:r>
                    </a:p>
                  </a:txBody>
                  <a:tcPr marL="65374" marR="65374" marT="65374" marB="65374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4C4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33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330"/>
                        </a:lnSpc>
                      </a:pPr>
                    </a:p>
                    <a:p>
                      <a:pPr algn="ctr">
                        <a:lnSpc>
                          <a:spcPts val="1330"/>
                        </a:lnSpc>
                      </a:pPr>
                    </a:p>
                    <a:p>
                      <a:pPr algn="ctr" marL="205136" indent="-102568" lvl="1">
                        <a:lnSpc>
                          <a:spcPts val="1330"/>
                        </a:lnSpc>
                        <a:buFont typeface="Arial"/>
                        <a:buChar char="•"/>
                      </a:pPr>
                      <a:r>
                        <a:rPr lang="en-US" sz="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</a:t>
                      </a:r>
                      <a:r>
                        <a:rPr lang="en-US" sz="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egocios chicos y/o medianos en crecimiento</a:t>
                      </a:r>
                    </a:p>
                    <a:p>
                      <a:pPr algn="ctr">
                        <a:lnSpc>
                          <a:spcPts val="1330"/>
                        </a:lnSpc>
                      </a:pPr>
                    </a:p>
                    <a:p>
                      <a:pPr algn="ctr" marL="205136" indent="-102568" lvl="1">
                        <a:lnSpc>
                          <a:spcPts val="1330"/>
                        </a:lnSpc>
                        <a:buFont typeface="Arial"/>
                        <a:buChar char="•"/>
                      </a:pPr>
                      <a:r>
                        <a:rPr lang="en-US" sz="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</a:t>
                      </a:r>
                      <a:r>
                        <a:rPr lang="en-US" sz="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mpresas en busca de actualizar sistemas antiguos</a:t>
                      </a:r>
                    </a:p>
                    <a:p>
                      <a:pPr algn="ctr">
                        <a:lnSpc>
                          <a:spcPts val="1330"/>
                        </a:lnSpc>
                      </a:pPr>
                    </a:p>
                    <a:p>
                      <a:pPr algn="ctr" marL="205136" indent="-102568" lvl="1">
                        <a:lnSpc>
                          <a:spcPts val="1330"/>
                        </a:lnSpc>
                        <a:buFont typeface="Arial"/>
                        <a:buChar char="•"/>
                      </a:pPr>
                      <a:r>
                        <a:rPr lang="en-US" sz="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Emprendedores en busca de reconocimiento</a:t>
                      </a:r>
                    </a:p>
                    <a:p>
                      <a:pPr algn="ctr">
                        <a:lnSpc>
                          <a:spcPts val="1330"/>
                        </a:lnSpc>
                      </a:pPr>
                      <a:r>
                        <a:rPr lang="en-US" sz="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</a:p>
                    <a:p>
                      <a:pPr algn="ctr">
                        <a:lnSpc>
                          <a:spcPts val="1330"/>
                        </a:lnSpc>
                      </a:pPr>
                    </a:p>
                  </a:txBody>
                  <a:tcPr marL="65374" marR="65374" marT="65374" marB="65374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FFF"/>
                    </a:solidFill>
                  </a:tcPr>
                </a:tc>
              </a:tr>
              <a:tr h="1165355"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137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 marL="212733" indent="-106366" lvl="1">
                        <a:lnSpc>
                          <a:spcPts val="1379"/>
                        </a:lnSpc>
                        <a:buFont typeface="Arial"/>
                        <a:buChar char="•"/>
                      </a:pPr>
                      <a:r>
                        <a:rPr lang="en-US" sz="98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r>
                        <a:rPr lang="en-US" sz="98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ostos administrativos (salarios, servicios básicos, internet, renta)</a:t>
                      </a: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 marL="212733" indent="-106366" lvl="1">
                        <a:lnSpc>
                          <a:spcPts val="1379"/>
                        </a:lnSpc>
                        <a:buFont typeface="Arial"/>
                        <a:buChar char="•"/>
                      </a:pPr>
                      <a:r>
                        <a:rPr lang="en-US" sz="98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Costos de operación (licencias, servicios de alojamiento)</a:t>
                      </a: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l">
                        <a:lnSpc>
                          <a:spcPts val="1379"/>
                        </a:lnSpc>
                      </a:pPr>
                    </a:p>
                  </a:txBody>
                  <a:tcPr marL="65374" marR="65374" marT="65374" marB="65374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4C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37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 marL="212733" indent="-106366" lvl="1">
                        <a:lnSpc>
                          <a:spcPts val="1379"/>
                        </a:lnSpc>
                        <a:buFont typeface="Arial"/>
                        <a:buChar char="•"/>
                      </a:pPr>
                      <a:r>
                        <a:rPr lang="en-US" sz="98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r>
                        <a:rPr lang="en-US" sz="98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ostos administrativos (salarios, servicios básicos, internet, renta)</a:t>
                      </a: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 marL="212733" indent="-106366" lvl="1">
                        <a:lnSpc>
                          <a:spcPts val="1379"/>
                        </a:lnSpc>
                        <a:buFont typeface="Arial"/>
                        <a:buChar char="•"/>
                      </a:pPr>
                      <a:r>
                        <a:rPr lang="en-US" sz="98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Costos de operación (licencias, servicios de alojamiento)</a:t>
                      </a: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l">
                        <a:lnSpc>
                          <a:spcPts val="1379"/>
                        </a:lnSpc>
                      </a:pPr>
                    </a:p>
                  </a:txBody>
                  <a:tcPr marL="65374" marR="65374" marT="65374" marB="65374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4C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37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 marL="212733" indent="-106366" lvl="1">
                        <a:lnSpc>
                          <a:spcPts val="1379"/>
                        </a:lnSpc>
                        <a:buFont typeface="Arial"/>
                        <a:buChar char="•"/>
                      </a:pPr>
                      <a:r>
                        <a:rPr lang="en-US" sz="98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r>
                        <a:rPr lang="en-US" sz="98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ostos administrativos (salarios, servicios básicos, internet, renta)</a:t>
                      </a: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 marL="212733" indent="-106366" lvl="1">
                        <a:lnSpc>
                          <a:spcPts val="1379"/>
                        </a:lnSpc>
                        <a:buFont typeface="Arial"/>
                        <a:buChar char="•"/>
                      </a:pPr>
                      <a:r>
                        <a:rPr lang="en-US" sz="98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Costos de operación (licencias, servicios de alojamiento)</a:t>
                      </a: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l">
                        <a:lnSpc>
                          <a:spcPts val="1379"/>
                        </a:lnSpc>
                      </a:pPr>
                    </a:p>
                  </a:txBody>
                  <a:tcPr marL="65374" marR="65374" marT="65374" marB="65374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4C4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137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 marL="212733" indent="-106366" lvl="1">
                        <a:lnSpc>
                          <a:spcPts val="1379"/>
                        </a:lnSpc>
                        <a:buFont typeface="Arial"/>
                        <a:buChar char="•"/>
                      </a:pPr>
                      <a:r>
                        <a:rPr lang="en-US" sz="98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Modelo SaaS (Software como Servicio), Modelo de Licencias</a:t>
                      </a: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 marL="212733" indent="-106366" lvl="1">
                        <a:lnSpc>
                          <a:spcPts val="1379"/>
                        </a:lnSpc>
                        <a:buFont typeface="Arial"/>
                        <a:buChar char="•"/>
                      </a:pPr>
                      <a:r>
                        <a:rPr lang="en-US" sz="98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r>
                        <a:rPr lang="en-US" sz="98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ngresos se reciben mediante transferencias bancarias</a:t>
                      </a:r>
                    </a:p>
                  </a:txBody>
                  <a:tcPr marL="65374" marR="65374" marT="65374" marB="65374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9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37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 marL="212733" indent="-106366" lvl="1">
                        <a:lnSpc>
                          <a:spcPts val="1379"/>
                        </a:lnSpc>
                        <a:buFont typeface="Arial"/>
                        <a:buChar char="•"/>
                      </a:pPr>
                      <a:r>
                        <a:rPr lang="en-US" sz="98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Modelo SaaS (Software como Servicio), Modelo de Licencias</a:t>
                      </a: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 marL="212733" indent="-106366" lvl="1">
                        <a:lnSpc>
                          <a:spcPts val="1379"/>
                        </a:lnSpc>
                        <a:buFont typeface="Arial"/>
                        <a:buChar char="•"/>
                      </a:pPr>
                      <a:r>
                        <a:rPr lang="en-US" sz="98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r>
                        <a:rPr lang="en-US" sz="98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ngresos se reciben mediante transferencias bancarias</a:t>
                      </a:r>
                    </a:p>
                  </a:txBody>
                  <a:tcPr marL="65374" marR="65374" marT="65374" marB="65374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9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37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 marL="212733" indent="-106366" lvl="1">
                        <a:lnSpc>
                          <a:spcPts val="1379"/>
                        </a:lnSpc>
                        <a:buFont typeface="Arial"/>
                        <a:buChar char="•"/>
                      </a:pPr>
                      <a:r>
                        <a:rPr lang="en-US" sz="98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Modelo SaaS (Software como Servicio), Modelo de Licencias</a:t>
                      </a:r>
                    </a:p>
                    <a:p>
                      <a:pPr algn="ctr">
                        <a:lnSpc>
                          <a:spcPts val="1379"/>
                        </a:lnSpc>
                      </a:pPr>
                    </a:p>
                    <a:p>
                      <a:pPr algn="ctr" marL="212733" indent="-106366" lvl="1">
                        <a:lnSpc>
                          <a:spcPts val="1379"/>
                        </a:lnSpc>
                        <a:buFont typeface="Arial"/>
                        <a:buChar char="•"/>
                      </a:pPr>
                      <a:r>
                        <a:rPr lang="en-US" sz="98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r>
                        <a:rPr lang="en-US" sz="985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ngresos se reciben mediante transferencias bancarias</a:t>
                      </a:r>
                    </a:p>
                  </a:txBody>
                  <a:tcPr marL="65374" marR="65374" marT="65374" marB="65374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96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3206033" y="338040"/>
            <a:ext cx="11796934" cy="1207000"/>
            <a:chOff x="0" y="0"/>
            <a:chExt cx="8307755" cy="8500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07755" cy="850005"/>
            </a:xfrm>
            <a:custGeom>
              <a:avLst/>
              <a:gdLst/>
              <a:ahLst/>
              <a:cxnLst/>
              <a:rect r="r" b="b" t="t" l="l"/>
              <a:pathLst>
                <a:path h="850005" w="8307755">
                  <a:moveTo>
                    <a:pt x="0" y="0"/>
                  </a:moveTo>
                  <a:lnTo>
                    <a:pt x="8307755" y="0"/>
                  </a:lnTo>
                  <a:lnTo>
                    <a:pt x="8307755" y="850005"/>
                  </a:lnTo>
                  <a:lnTo>
                    <a:pt x="0" y="850005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8307755" cy="945255"/>
            </a:xfrm>
            <a:prstGeom prst="rect">
              <a:avLst/>
            </a:prstGeom>
          </p:spPr>
          <p:txBody>
            <a:bodyPr anchor="ctr" rtlCol="false" tIns="4469" lIns="4469" bIns="4469" rIns="4469"/>
            <a:lstStyle/>
            <a:p>
              <a:pPr algn="l" marL="0" indent="0" lvl="0">
                <a:lnSpc>
                  <a:spcPts val="7094"/>
                </a:lnSpc>
                <a:spcBef>
                  <a:spcPct val="0"/>
                </a:spcBef>
              </a:pPr>
              <a:r>
                <a:rPr lang="en-US" b="true" sz="5067" spc="-60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  NextSoft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15130" y="366615"/>
            <a:ext cx="911637" cy="450349"/>
          </a:xfrm>
          <a:custGeom>
            <a:avLst/>
            <a:gdLst/>
            <a:ahLst/>
            <a:cxnLst/>
            <a:rect r="r" b="b" t="t" l="l"/>
            <a:pathLst>
              <a:path h="450349" w="911637">
                <a:moveTo>
                  <a:pt x="0" y="0"/>
                </a:moveTo>
                <a:lnTo>
                  <a:pt x="911637" y="0"/>
                </a:lnTo>
                <a:lnTo>
                  <a:pt x="911637" y="450349"/>
                </a:lnTo>
                <a:lnTo>
                  <a:pt x="0" y="450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31277" y="829161"/>
            <a:ext cx="479343" cy="653278"/>
          </a:xfrm>
          <a:custGeom>
            <a:avLst/>
            <a:gdLst/>
            <a:ahLst/>
            <a:cxnLst/>
            <a:rect r="r" b="b" t="t" l="l"/>
            <a:pathLst>
              <a:path h="653278" w="479343">
                <a:moveTo>
                  <a:pt x="0" y="0"/>
                </a:moveTo>
                <a:lnTo>
                  <a:pt x="479343" y="0"/>
                </a:lnTo>
                <a:lnTo>
                  <a:pt x="479343" y="653279"/>
                </a:lnTo>
                <a:lnTo>
                  <a:pt x="0" y="653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4250040" y="7678283"/>
          <a:ext cx="1365697" cy="304031"/>
        </p:xfrm>
        <a:graphic>
          <a:graphicData uri="http://schemas.openxmlformats.org/drawingml/2006/table">
            <a:tbl>
              <a:tblPr/>
              <a:tblGrid>
                <a:gridCol w="702054"/>
                <a:gridCol w="663643"/>
              </a:tblGrid>
              <a:tr h="608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36"/>
                        </a:lnSpc>
                        <a:defRPr/>
                      </a:pPr>
                      <a:r>
                        <a:rPr lang="en-US" sz="668" b="tru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Nombre</a:t>
                      </a:r>
                      <a:endParaRPr lang="en-US" sz="1100"/>
                    </a:p>
                  </a:txBody>
                  <a:tcPr marL="20111" marR="20111" marT="20111" marB="20111" anchor="ctr">
                    <a:lnL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36"/>
                        </a:lnSpc>
                        <a:defRPr/>
                      </a:pPr>
                      <a:r>
                        <a:rPr lang="en-US" sz="668" b="tru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Costo</a:t>
                      </a:r>
                      <a:endParaRPr lang="en-US" sz="1100"/>
                    </a:p>
                  </a:txBody>
                  <a:tcPr marL="20111" marR="20111" marT="20111" marB="20111" anchor="ctr">
                    <a:lnL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8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36"/>
                        </a:lnSpc>
                        <a:defRPr/>
                      </a:pPr>
                      <a:r>
                        <a:rPr lang="en-US" sz="668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Salario</a:t>
                      </a:r>
                      <a:endParaRPr lang="en-US" sz="1100"/>
                    </a:p>
                  </a:txBody>
                  <a:tcPr marL="20111" marR="20111" marT="20111" marB="20111" anchor="ctr">
                    <a:lnL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36"/>
                        </a:lnSpc>
                        <a:defRPr/>
                      </a:pPr>
                      <a:r>
                        <a:rPr lang="en-US" sz="668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23000</a:t>
                      </a:r>
                      <a:endParaRPr lang="en-US" sz="1100"/>
                    </a:p>
                  </a:txBody>
                  <a:tcPr marL="20111" marR="20111" marT="20111" marB="20111" anchor="ctr">
                    <a:lnL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8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36"/>
                        </a:lnSpc>
                        <a:defRPr/>
                      </a:pPr>
                      <a:r>
                        <a:rPr lang="en-US" sz="668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Servicios basicos </a:t>
                      </a:r>
                      <a:endParaRPr lang="en-US" sz="1100"/>
                    </a:p>
                  </a:txBody>
                  <a:tcPr marL="20111" marR="20111" marT="20111" marB="20111" anchor="ctr">
                    <a:lnL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36"/>
                        </a:lnSpc>
                        <a:defRPr/>
                      </a:pPr>
                      <a:r>
                        <a:rPr lang="en-US" sz="668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400</a:t>
                      </a:r>
                      <a:endParaRPr lang="en-US" sz="1100"/>
                    </a:p>
                  </a:txBody>
                  <a:tcPr marL="20111" marR="20111" marT="20111" marB="20111" anchor="ctr">
                    <a:lnL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8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36"/>
                        </a:lnSpc>
                        <a:defRPr/>
                      </a:pPr>
                      <a:r>
                        <a:rPr lang="en-US" sz="668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Renta</a:t>
                      </a:r>
                      <a:endParaRPr lang="en-US" sz="1100"/>
                    </a:p>
                  </a:txBody>
                  <a:tcPr marL="20111" marR="20111" marT="20111" marB="20111" anchor="ctr">
                    <a:lnL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36"/>
                        </a:lnSpc>
                        <a:defRPr/>
                      </a:pPr>
                      <a:r>
                        <a:rPr lang="en-US" sz="668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800</a:t>
                      </a:r>
                      <a:endParaRPr lang="en-US" sz="1100"/>
                    </a:p>
                  </a:txBody>
                  <a:tcPr marL="20111" marR="20111" marT="20111" marB="20111" anchor="ctr">
                    <a:lnL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8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36"/>
                        </a:lnSpc>
                        <a:defRPr/>
                      </a:pPr>
                      <a:r>
                        <a:rPr lang="en-US" sz="668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Internet</a:t>
                      </a:r>
                      <a:endParaRPr lang="en-US" sz="1100"/>
                    </a:p>
                  </a:txBody>
                  <a:tcPr marL="20111" marR="20111" marT="20111" marB="20111" anchor="ctr">
                    <a:lnL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36"/>
                        </a:lnSpc>
                        <a:defRPr/>
                      </a:pPr>
                      <a:r>
                        <a:rPr lang="en-US" sz="668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300</a:t>
                      </a:r>
                      <a:endParaRPr lang="en-US" sz="1100"/>
                    </a:p>
                  </a:txBody>
                  <a:tcPr marL="20111" marR="20111" marT="20111" marB="20111" anchor="ctr">
                    <a:lnL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4250040" y="9005792"/>
          <a:ext cx="1365697" cy="243696"/>
        </p:xfrm>
        <a:graphic>
          <a:graphicData uri="http://schemas.openxmlformats.org/drawingml/2006/table">
            <a:tbl>
              <a:tblPr/>
              <a:tblGrid>
                <a:gridCol w="682848"/>
                <a:gridCol w="682848"/>
              </a:tblGrid>
              <a:tr h="609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36"/>
                        </a:lnSpc>
                        <a:defRPr/>
                      </a:pPr>
                      <a:r>
                        <a:rPr lang="en-US" sz="668" b="tru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Nombre</a:t>
                      </a:r>
                      <a:endParaRPr lang="en-US" sz="1100"/>
                    </a:p>
                  </a:txBody>
                  <a:tcPr marL="20111" marR="20111" marT="20111" marB="20111" anchor="ctr">
                    <a:lnL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36"/>
                        </a:lnSpc>
                        <a:defRPr/>
                      </a:pPr>
                      <a:r>
                        <a:rPr lang="en-US" sz="668" b="tru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Costo</a:t>
                      </a:r>
                      <a:endParaRPr lang="en-US" sz="1100"/>
                    </a:p>
                  </a:txBody>
                  <a:tcPr marL="20111" marR="20111" marT="20111" marB="20111" anchor="ctr">
                    <a:lnL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9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36"/>
                        </a:lnSpc>
                        <a:defRPr/>
                      </a:pPr>
                      <a:r>
                        <a:rPr lang="en-US" sz="668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Soporte de servicios</a:t>
                      </a:r>
                      <a:endParaRPr lang="en-US" sz="1100"/>
                    </a:p>
                  </a:txBody>
                  <a:tcPr marL="20111" marR="20111" marT="20111" marB="20111" anchor="ctr">
                    <a:lnL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36"/>
                        </a:lnSpc>
                        <a:defRPr/>
                      </a:pPr>
                      <a:r>
                        <a:rPr lang="en-US" sz="668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300</a:t>
                      </a:r>
                      <a:endParaRPr lang="en-US" sz="1100"/>
                    </a:p>
                  </a:txBody>
                  <a:tcPr marL="20111" marR="20111" marT="20111" marB="20111" anchor="ctr">
                    <a:lnL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9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36"/>
                        </a:lnSpc>
                        <a:defRPr/>
                      </a:pPr>
                      <a:r>
                        <a:rPr lang="en-US" sz="668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Licencias</a:t>
                      </a:r>
                      <a:endParaRPr lang="en-US" sz="1100"/>
                    </a:p>
                  </a:txBody>
                  <a:tcPr marL="20111" marR="20111" marT="20111" marB="20111" anchor="ctr">
                    <a:lnL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36"/>
                        </a:lnSpc>
                        <a:defRPr/>
                      </a:pPr>
                      <a:r>
                        <a:rPr lang="en-US" sz="668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248</a:t>
                      </a:r>
                      <a:endParaRPr lang="en-US" sz="1100"/>
                    </a:p>
                  </a:txBody>
                  <a:tcPr marL="20111" marR="20111" marT="20111" marB="20111" anchor="ctr">
                    <a:lnL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9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36"/>
                        </a:lnSpc>
                        <a:defRPr/>
                      </a:pPr>
                      <a:r>
                        <a:rPr lang="en-US" sz="668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Soporte</a:t>
                      </a:r>
                      <a:endParaRPr lang="en-US" sz="1100"/>
                    </a:p>
                  </a:txBody>
                  <a:tcPr marL="20111" marR="20111" marT="20111" marB="20111" anchor="ctr">
                    <a:lnL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36"/>
                        </a:lnSpc>
                        <a:defRPr/>
                      </a:pPr>
                      <a:r>
                        <a:rPr lang="en-US" sz="668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1500</a:t>
                      </a:r>
                      <a:endParaRPr lang="en-US" sz="1100"/>
                    </a:p>
                  </a:txBody>
                  <a:tcPr marL="20111" marR="20111" marT="20111" marB="20111" anchor="ctr">
                    <a:lnL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3514554" y="1769470"/>
            <a:ext cx="1301854" cy="22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3"/>
              </a:lnSpc>
              <a:spcBef>
                <a:spcPct val="0"/>
              </a:spcBef>
            </a:pPr>
            <a:r>
              <a:rPr lang="en-US" b="true" sz="1266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Socios clave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56633" y="4645326"/>
            <a:ext cx="1301854" cy="22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3"/>
              </a:lnSpc>
              <a:spcBef>
                <a:spcPct val="0"/>
              </a:spcBef>
            </a:pPr>
            <a:r>
              <a:rPr lang="en-US" b="true" sz="1266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Recursos clave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70061" y="6915060"/>
            <a:ext cx="1674997" cy="22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3"/>
              </a:lnSpc>
              <a:spcBef>
                <a:spcPct val="0"/>
              </a:spcBef>
            </a:pPr>
            <a:r>
              <a:rPr lang="en-US" b="true" sz="1266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Estrucutura de costos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31138" y="6915060"/>
            <a:ext cx="1540163" cy="22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3"/>
              </a:lnSpc>
              <a:spcBef>
                <a:spcPct val="0"/>
              </a:spcBef>
            </a:pPr>
            <a:r>
              <a:rPr lang="en-US" b="true" sz="1266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Fuentes de ingreso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50292" y="4645326"/>
            <a:ext cx="1301854" cy="22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3"/>
              </a:lnSpc>
              <a:spcBef>
                <a:spcPct val="0"/>
              </a:spcBef>
            </a:pPr>
            <a:r>
              <a:rPr lang="en-US" b="true" sz="1266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Canales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24922" y="1798331"/>
            <a:ext cx="1806584" cy="22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3"/>
              </a:lnSpc>
              <a:spcBef>
                <a:spcPct val="0"/>
              </a:spcBef>
            </a:pPr>
            <a:r>
              <a:rPr lang="en-US" b="true" sz="1266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Propuesta de valor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82420" y="1769470"/>
            <a:ext cx="1301854" cy="22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3"/>
              </a:lnSpc>
              <a:spcBef>
                <a:spcPct val="0"/>
              </a:spcBef>
            </a:pPr>
            <a:r>
              <a:rPr lang="en-US" b="true" sz="1266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Actividades clave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34994" y="1769470"/>
            <a:ext cx="1732450" cy="215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24"/>
              </a:lnSpc>
              <a:spcBef>
                <a:spcPct val="0"/>
              </a:spcBef>
            </a:pPr>
            <a:r>
              <a:rPr lang="en-US" b="true" sz="123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Relaciones con el cliente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80804" y="1779812"/>
            <a:ext cx="1732450" cy="22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3"/>
              </a:lnSpc>
              <a:spcBef>
                <a:spcPct val="0"/>
              </a:spcBef>
            </a:pPr>
            <a:r>
              <a:rPr lang="en-US" b="true" sz="1266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Segmento de clientes</a:t>
            </a:r>
          </a:p>
        </p:txBody>
      </p:sp>
      <p:sp>
        <p:nvSpPr>
          <p:cNvPr name="AutoShape 19" id="19"/>
          <p:cNvSpPr/>
          <p:nvPr/>
        </p:nvSpPr>
        <p:spPr>
          <a:xfrm>
            <a:off x="9104500" y="1545040"/>
            <a:ext cx="0" cy="51497"/>
          </a:xfrm>
          <a:prstGeom prst="line">
            <a:avLst/>
          </a:prstGeom>
          <a:ln cap="rnd" w="952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791765" y="-3113068"/>
            <a:ext cx="15839149" cy="6226137"/>
            <a:chOff x="0" y="0"/>
            <a:chExt cx="1366649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6649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3666499">
                  <a:moveTo>
                    <a:pt x="12115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2115829" y="5372100"/>
                  </a:lnTo>
                  <a:lnTo>
                    <a:pt x="13666499" y="2686050"/>
                  </a:lnTo>
                  <a:lnTo>
                    <a:pt x="12115829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909700" y="4068483"/>
            <a:ext cx="1886045" cy="188603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304105" y="4068483"/>
            <a:ext cx="1886045" cy="188603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16666" r="0" b="-16666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321857" y="4068483"/>
            <a:ext cx="1886045" cy="1886037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21301" r="0" b="-21301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646177" y="4068483"/>
            <a:ext cx="1886045" cy="1886037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16666" r="0" b="-16666"/>
              </a:stretch>
            </a:blipFill>
          </p:spPr>
        </p:sp>
      </p:grpSp>
      <p:sp>
        <p:nvSpPr>
          <p:cNvPr name="AutoShape 12" id="12"/>
          <p:cNvSpPr/>
          <p:nvPr/>
        </p:nvSpPr>
        <p:spPr>
          <a:xfrm rot="0">
            <a:off x="0" y="10102271"/>
            <a:ext cx="18288000" cy="184729"/>
          </a:xfrm>
          <a:prstGeom prst="rect">
            <a:avLst/>
          </a:prstGeom>
          <a:solidFill>
            <a:srgbClr val="1836B2"/>
          </a:solidFill>
        </p:spPr>
      </p:sp>
      <p:grpSp>
        <p:nvGrpSpPr>
          <p:cNvPr name="Group 13" id="13"/>
          <p:cNvGrpSpPr/>
          <p:nvPr/>
        </p:nvGrpSpPr>
        <p:grpSpPr>
          <a:xfrm rot="-10800000">
            <a:off x="12356558" y="-1569148"/>
            <a:ext cx="2929239" cy="3013773"/>
            <a:chOff x="0" y="0"/>
            <a:chExt cx="5221416" cy="53721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221416" cy="5372100"/>
            </a:xfrm>
            <a:custGeom>
              <a:avLst/>
              <a:gdLst/>
              <a:ahLst/>
              <a:cxnLst/>
              <a:rect r="r" b="b" t="t" l="l"/>
              <a:pathLst>
                <a:path h="5372100" w="5221416">
                  <a:moveTo>
                    <a:pt x="367074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70746" y="5372100"/>
                  </a:lnTo>
                  <a:lnTo>
                    <a:pt x="5221416" y="2686050"/>
                  </a:lnTo>
                  <a:lnTo>
                    <a:pt x="367074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3439000" y="484619"/>
            <a:ext cx="4052900" cy="1920013"/>
          </a:xfrm>
          <a:custGeom>
            <a:avLst/>
            <a:gdLst/>
            <a:ahLst/>
            <a:cxnLst/>
            <a:rect r="r" b="b" t="t" l="l"/>
            <a:pathLst>
              <a:path h="1920013" w="4052900">
                <a:moveTo>
                  <a:pt x="0" y="0"/>
                </a:moveTo>
                <a:lnTo>
                  <a:pt x="4052900" y="0"/>
                </a:lnTo>
                <a:lnTo>
                  <a:pt x="4052900" y="1920013"/>
                </a:lnTo>
                <a:lnTo>
                  <a:pt x="0" y="19200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9099" r="0" b="-39215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32159" y="1104900"/>
            <a:ext cx="10229400" cy="112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7"/>
              </a:lnSpc>
              <a:spcBef>
                <a:spcPct val="0"/>
              </a:spcBef>
            </a:pPr>
            <a:r>
              <a:rPr lang="en-US" b="true" sz="7925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Equipo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045372" y="6271309"/>
            <a:ext cx="2429727" cy="2150080"/>
            <a:chOff x="0" y="0"/>
            <a:chExt cx="3239636" cy="286677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3239636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Ricardo Antonio Navarro Quintero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203708"/>
              <a:ext cx="3239636" cy="1663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spc="9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Ingeniero en Computación</a:t>
              </a:r>
            </a:p>
            <a:p>
              <a:pPr algn="ctr">
                <a:lnSpc>
                  <a:spcPts val="2520"/>
                </a:lnSpc>
              </a:pPr>
            </a:p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9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Líder de proyecto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03299" y="6271309"/>
            <a:ext cx="2429727" cy="1730980"/>
            <a:chOff x="0" y="0"/>
            <a:chExt cx="3239636" cy="230797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323963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Jimmy Huang Ma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44908"/>
              <a:ext cx="3239636" cy="1663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spc="9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Ingeniero en Computación</a:t>
              </a:r>
            </a:p>
            <a:p>
              <a:pPr algn="ctr">
                <a:lnSpc>
                  <a:spcPts val="2520"/>
                </a:lnSpc>
              </a:pPr>
            </a:p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9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Backend Developer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032263" y="6271309"/>
            <a:ext cx="2433187" cy="1730980"/>
            <a:chOff x="0" y="0"/>
            <a:chExt cx="3244249" cy="2307973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4612" y="-47625"/>
              <a:ext cx="3239636" cy="5149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55"/>
                </a:lnSpc>
                <a:spcBef>
                  <a:spcPct val="0"/>
                </a:spcBef>
              </a:pPr>
              <a:r>
                <a:rPr lang="en-US" sz="2325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Alberto Hu Zhen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644908"/>
              <a:ext cx="3239636" cy="1663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spc="9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Ingeniero en Computación</a:t>
              </a:r>
            </a:p>
            <a:p>
              <a:pPr algn="ctr">
                <a:lnSpc>
                  <a:spcPts val="2520"/>
                </a:lnSpc>
              </a:pPr>
            </a:p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9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Frontend Developer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374336" y="6271309"/>
            <a:ext cx="2429727" cy="2150080"/>
            <a:chOff x="0" y="0"/>
            <a:chExt cx="3239636" cy="2866773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1203708"/>
              <a:ext cx="3239636" cy="1663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spc="9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Ingeniero en Computación</a:t>
              </a:r>
            </a:p>
            <a:p>
              <a:pPr algn="ctr">
                <a:lnSpc>
                  <a:spcPts val="2520"/>
                </a:lnSpc>
              </a:pPr>
            </a:p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9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Product Owner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-47625"/>
              <a:ext cx="3239636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Erik Garcia Chavez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194126" y="-3113068"/>
            <a:ext cx="18307590" cy="6226137"/>
            <a:chOff x="0" y="0"/>
            <a:chExt cx="15796345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96344" cy="5372100"/>
            </a:xfrm>
            <a:custGeom>
              <a:avLst/>
              <a:gdLst/>
              <a:ahLst/>
              <a:cxnLst/>
              <a:rect r="r" b="b" t="t" l="l"/>
              <a:pathLst>
                <a:path h="5372100" w="15796344">
                  <a:moveTo>
                    <a:pt x="1424567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4245675" y="5372100"/>
                  </a:lnTo>
                  <a:lnTo>
                    <a:pt x="15796344" y="2686050"/>
                  </a:lnTo>
                  <a:lnTo>
                    <a:pt x="14245675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81000" y="1104900"/>
            <a:ext cx="13073426" cy="112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7"/>
              </a:lnSpc>
              <a:spcBef>
                <a:spcPct val="0"/>
              </a:spcBef>
            </a:pPr>
            <a:r>
              <a:rPr lang="en-US" b="true" sz="7925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Identificación del problema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98468" y="3895864"/>
            <a:ext cx="7298168" cy="3306242"/>
            <a:chOff x="0" y="0"/>
            <a:chExt cx="9730890" cy="440832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16065" r="0" b="16065"/>
            <a:stretch>
              <a:fillRect/>
            </a:stretch>
          </p:blipFill>
          <p:spPr>
            <a:xfrm flipH="false" flipV="false">
              <a:off x="0" y="0"/>
              <a:ext cx="9730890" cy="4408323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691365" y="3895864"/>
            <a:ext cx="7298168" cy="3306242"/>
            <a:chOff x="0" y="0"/>
            <a:chExt cx="9730890" cy="440832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19798" r="0" b="19798"/>
            <a:stretch>
              <a:fillRect/>
            </a:stretch>
          </p:blipFill>
          <p:spPr>
            <a:xfrm flipH="false" flipV="false">
              <a:off x="0" y="0"/>
              <a:ext cx="9730890" cy="4408323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-10800000">
            <a:off x="12221590" y="-2498640"/>
            <a:ext cx="4409979" cy="4997280"/>
            <a:chOff x="0" y="0"/>
            <a:chExt cx="4740748" cy="5372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40748" cy="5372100"/>
            </a:xfrm>
            <a:custGeom>
              <a:avLst/>
              <a:gdLst/>
              <a:ahLst/>
              <a:cxnLst/>
              <a:rect r="r" b="b" t="t" l="l"/>
              <a:pathLst>
                <a:path h="5372100" w="4740748">
                  <a:moveTo>
                    <a:pt x="319007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190078" y="5372100"/>
                  </a:lnTo>
                  <a:lnTo>
                    <a:pt x="4740748" y="2686050"/>
                  </a:lnTo>
                  <a:lnTo>
                    <a:pt x="3190078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98468" y="8068945"/>
            <a:ext cx="15691065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pc="1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Muchas pequeñas </a:t>
            </a:r>
            <a:r>
              <a:rPr lang="en-US" sz="2399" spc="11" u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empresas, emprendedores y personas con ideas no encuentran programas que se ajusten a lo que realmente necesitan. Las opciones que existen son muy caras, poco flexibles o demasiado genéricas. Además, no siempre reciben una atención cercana o personalizada.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818024" y="197548"/>
            <a:ext cx="882551" cy="1202796"/>
          </a:xfrm>
          <a:custGeom>
            <a:avLst/>
            <a:gdLst/>
            <a:ahLst/>
            <a:cxnLst/>
            <a:rect r="r" b="b" t="t" l="l"/>
            <a:pathLst>
              <a:path h="1202796" w="882551">
                <a:moveTo>
                  <a:pt x="0" y="0"/>
                </a:moveTo>
                <a:lnTo>
                  <a:pt x="882552" y="0"/>
                </a:lnTo>
                <a:lnTo>
                  <a:pt x="882552" y="1202796"/>
                </a:lnTo>
                <a:lnTo>
                  <a:pt x="0" y="1202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768097" y="197548"/>
            <a:ext cx="1795149" cy="886804"/>
          </a:xfrm>
          <a:custGeom>
            <a:avLst/>
            <a:gdLst/>
            <a:ahLst/>
            <a:cxnLst/>
            <a:rect r="r" b="b" t="t" l="l"/>
            <a:pathLst>
              <a:path h="886804" w="1795149">
                <a:moveTo>
                  <a:pt x="0" y="0"/>
                </a:moveTo>
                <a:lnTo>
                  <a:pt x="1795149" y="0"/>
                </a:lnTo>
                <a:lnTo>
                  <a:pt x="1795149" y="886803"/>
                </a:lnTo>
                <a:lnTo>
                  <a:pt x="0" y="886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3983875" y="-3866040"/>
            <a:ext cx="4963124" cy="5502224"/>
            <a:chOff x="0" y="0"/>
            <a:chExt cx="484574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45749" cy="5372100"/>
            </a:xfrm>
            <a:custGeom>
              <a:avLst/>
              <a:gdLst/>
              <a:ahLst/>
              <a:cxnLst/>
              <a:rect r="r" b="b" t="t" l="l"/>
              <a:pathLst>
                <a:path h="5372100" w="4845749">
                  <a:moveTo>
                    <a:pt x="329507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295079" y="5372100"/>
                  </a:lnTo>
                  <a:lnTo>
                    <a:pt x="4845749" y="2686050"/>
                  </a:lnTo>
                  <a:lnTo>
                    <a:pt x="329507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2764207" y="-3000664"/>
            <a:ext cx="18492627" cy="5502224"/>
            <a:chOff x="0" y="0"/>
            <a:chExt cx="18055289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05528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8055289">
                  <a:moveTo>
                    <a:pt x="1650461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6504619" y="5372100"/>
                  </a:lnTo>
                  <a:lnTo>
                    <a:pt x="18055289" y="2686050"/>
                  </a:lnTo>
                  <a:lnTo>
                    <a:pt x="16504619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AutoShape 6" id="6"/>
          <p:cNvSpPr/>
          <p:nvPr/>
        </p:nvSpPr>
        <p:spPr>
          <a:xfrm flipV="true">
            <a:off x="6482107" y="7361915"/>
            <a:ext cx="9654450" cy="0"/>
          </a:xfrm>
          <a:prstGeom prst="line">
            <a:avLst/>
          </a:prstGeom>
          <a:ln cap="rnd" w="381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6482107" y="5143500"/>
            <a:ext cx="9654450" cy="47625"/>
          </a:xfrm>
          <a:prstGeom prst="line">
            <a:avLst/>
          </a:prstGeom>
          <a:ln cap="rnd" w="381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6444007" y="3290023"/>
            <a:ext cx="19050" cy="5968217"/>
          </a:xfrm>
          <a:prstGeom prst="line">
            <a:avLst/>
          </a:prstGeom>
          <a:ln cap="rnd" w="381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68823" y="6590178"/>
            <a:ext cx="5548829" cy="2650187"/>
          </a:xfrm>
          <a:custGeom>
            <a:avLst/>
            <a:gdLst/>
            <a:ahLst/>
            <a:cxnLst/>
            <a:rect r="r" b="b" t="t" l="l"/>
            <a:pathLst>
              <a:path h="2650187" w="5548829">
                <a:moveTo>
                  <a:pt x="0" y="0"/>
                </a:moveTo>
                <a:lnTo>
                  <a:pt x="5548829" y="0"/>
                </a:lnTo>
                <a:lnTo>
                  <a:pt x="5548829" y="2650187"/>
                </a:lnTo>
                <a:lnTo>
                  <a:pt x="0" y="2650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52971" y="505269"/>
            <a:ext cx="12094001" cy="136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01"/>
              </a:lnSpc>
              <a:spcBef>
                <a:spcPct val="0"/>
              </a:spcBef>
            </a:pPr>
            <a:r>
              <a:rPr lang="en-US" b="true" sz="7929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Segmento de mercado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34288" y="3703320"/>
            <a:ext cx="257848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Características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66772" y="3622675"/>
            <a:ext cx="7230046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10" u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PyMEs que buscan modernizar sus procesos (ventas, inventario, atención al cliente).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66772" y="5632432"/>
            <a:ext cx="7230046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1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Personas que están empezando un emp</a:t>
            </a:r>
            <a:r>
              <a:rPr lang="en-US" sz="2199" spc="10" u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rendimiento y necesitan una aplicación o sitio web para probar su idea.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66772" y="7905115"/>
            <a:ext cx="7230046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10" u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Profesionales o instituciones que necesitan herramientas hechas a su medida.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9408" y="4905271"/>
            <a:ext cx="5588244" cy="1108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78"/>
              </a:lnSpc>
              <a:spcBef>
                <a:spcPct val="0"/>
              </a:spcBef>
            </a:pPr>
            <a:r>
              <a:rPr lang="en-US" sz="2127" spc="1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Suelen tener un p</a:t>
            </a:r>
            <a:r>
              <a:rPr lang="en-US" sz="2127" spc="10" u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resupuesto limitado, buscan soluciones simples pero efectivas, y valoran una atención directa.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818024" y="197548"/>
            <a:ext cx="882551" cy="1202796"/>
          </a:xfrm>
          <a:custGeom>
            <a:avLst/>
            <a:gdLst/>
            <a:ahLst/>
            <a:cxnLst/>
            <a:rect r="r" b="b" t="t" l="l"/>
            <a:pathLst>
              <a:path h="1202796" w="882551">
                <a:moveTo>
                  <a:pt x="0" y="0"/>
                </a:moveTo>
                <a:lnTo>
                  <a:pt x="882552" y="0"/>
                </a:lnTo>
                <a:lnTo>
                  <a:pt x="882552" y="1202796"/>
                </a:lnTo>
                <a:lnTo>
                  <a:pt x="0" y="1202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768097" y="197548"/>
            <a:ext cx="1795149" cy="886804"/>
          </a:xfrm>
          <a:custGeom>
            <a:avLst/>
            <a:gdLst/>
            <a:ahLst/>
            <a:cxnLst/>
            <a:rect r="r" b="b" t="t" l="l"/>
            <a:pathLst>
              <a:path h="886804" w="1795149">
                <a:moveTo>
                  <a:pt x="0" y="0"/>
                </a:moveTo>
                <a:lnTo>
                  <a:pt x="1795149" y="0"/>
                </a:lnTo>
                <a:lnTo>
                  <a:pt x="1795149" y="886803"/>
                </a:lnTo>
                <a:lnTo>
                  <a:pt x="0" y="886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772715" y="-3398818"/>
            <a:ext cx="14278570" cy="5612696"/>
            <a:chOff x="0" y="0"/>
            <a:chExt cx="1366649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6649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3666499">
                  <a:moveTo>
                    <a:pt x="12115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2115829" y="5372100"/>
                  </a:lnTo>
                  <a:lnTo>
                    <a:pt x="13666499" y="2686050"/>
                  </a:lnTo>
                  <a:lnTo>
                    <a:pt x="12115829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717277" y="574687"/>
            <a:ext cx="9298587" cy="136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01"/>
              </a:lnSpc>
              <a:spcBef>
                <a:spcPct val="0"/>
              </a:spcBef>
            </a:pPr>
            <a:r>
              <a:rPr lang="en-US" b="true" sz="7929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Ventaja competitiva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67277" y="5911050"/>
            <a:ext cx="3953446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0"/>
              </a:lnSpc>
              <a:spcBef>
                <a:spcPct val="0"/>
              </a:spcBef>
            </a:pPr>
            <a:r>
              <a:rPr lang="en-US" sz="2300" spc="1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</a:t>
            </a:r>
            <a:r>
              <a:rPr lang="en-US" sz="2300" spc="11" u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frecemos precios accesibles.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95227" y="5911050"/>
            <a:ext cx="3953446" cy="158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0"/>
              </a:lnSpc>
              <a:spcBef>
                <a:spcPct val="0"/>
              </a:spcBef>
            </a:pPr>
            <a:r>
              <a:rPr lang="en-US" sz="2300" spc="1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</a:t>
            </a:r>
            <a:r>
              <a:rPr lang="en-US" sz="2300" spc="11" u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scuchamos directamente a cada cliente y adaptamos el software a sus necesidades reales.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39327" y="5911050"/>
            <a:ext cx="3953446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0"/>
              </a:lnSpc>
              <a:spcBef>
                <a:spcPct val="0"/>
              </a:spcBef>
            </a:pPr>
            <a:r>
              <a:rPr lang="en-US" sz="2300" spc="1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</a:t>
            </a:r>
            <a:r>
              <a:rPr lang="en-US" sz="2300" spc="11" u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samos herramientas modernas que permiten que nuestros sistemas puedan crecer junto con el negocio del cliente.</a:t>
            </a:r>
          </a:p>
        </p:txBody>
      </p:sp>
      <p:sp>
        <p:nvSpPr>
          <p:cNvPr name="Freeform 8" id="8"/>
          <p:cNvSpPr/>
          <p:nvPr/>
        </p:nvSpPr>
        <p:spPr>
          <a:xfrm flipH="false" flipV="true" rot="0">
            <a:off x="10015863" y="-2912428"/>
            <a:ext cx="8978284" cy="5126306"/>
          </a:xfrm>
          <a:custGeom>
            <a:avLst/>
            <a:gdLst/>
            <a:ahLst/>
            <a:cxnLst/>
            <a:rect r="r" b="b" t="t" l="l"/>
            <a:pathLst>
              <a:path h="5126306" w="8978284">
                <a:moveTo>
                  <a:pt x="0" y="5126306"/>
                </a:moveTo>
                <a:lnTo>
                  <a:pt x="8978285" y="5126306"/>
                </a:lnTo>
                <a:lnTo>
                  <a:pt x="8978285" y="0"/>
                </a:lnTo>
                <a:lnTo>
                  <a:pt x="0" y="0"/>
                </a:lnTo>
                <a:lnTo>
                  <a:pt x="0" y="5126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82757" y="4792482"/>
            <a:ext cx="732406" cy="665824"/>
          </a:xfrm>
          <a:custGeom>
            <a:avLst/>
            <a:gdLst/>
            <a:ahLst/>
            <a:cxnLst/>
            <a:rect r="r" b="b" t="t" l="l"/>
            <a:pathLst>
              <a:path h="665824" w="732406">
                <a:moveTo>
                  <a:pt x="0" y="0"/>
                </a:moveTo>
                <a:lnTo>
                  <a:pt x="732407" y="0"/>
                </a:lnTo>
                <a:lnTo>
                  <a:pt x="732407" y="665824"/>
                </a:lnTo>
                <a:lnTo>
                  <a:pt x="0" y="665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99101" y="4740757"/>
            <a:ext cx="805905" cy="769273"/>
          </a:xfrm>
          <a:custGeom>
            <a:avLst/>
            <a:gdLst/>
            <a:ahLst/>
            <a:cxnLst/>
            <a:rect r="r" b="b" t="t" l="l"/>
            <a:pathLst>
              <a:path h="769273" w="805905">
                <a:moveTo>
                  <a:pt x="0" y="0"/>
                </a:moveTo>
                <a:lnTo>
                  <a:pt x="805904" y="0"/>
                </a:lnTo>
                <a:lnTo>
                  <a:pt x="805904" y="769273"/>
                </a:lnTo>
                <a:lnTo>
                  <a:pt x="0" y="769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641953" y="4783764"/>
            <a:ext cx="1059994" cy="674541"/>
          </a:xfrm>
          <a:custGeom>
            <a:avLst/>
            <a:gdLst/>
            <a:ahLst/>
            <a:cxnLst/>
            <a:rect r="r" b="b" t="t" l="l"/>
            <a:pathLst>
              <a:path h="674541" w="1059994">
                <a:moveTo>
                  <a:pt x="0" y="0"/>
                </a:moveTo>
                <a:lnTo>
                  <a:pt x="1059994" y="0"/>
                </a:lnTo>
                <a:lnTo>
                  <a:pt x="1059994" y="674542"/>
                </a:lnTo>
                <a:lnTo>
                  <a:pt x="0" y="6745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18024" y="197548"/>
            <a:ext cx="882551" cy="1202796"/>
          </a:xfrm>
          <a:custGeom>
            <a:avLst/>
            <a:gdLst/>
            <a:ahLst/>
            <a:cxnLst/>
            <a:rect r="r" b="b" t="t" l="l"/>
            <a:pathLst>
              <a:path h="1202796" w="882551">
                <a:moveTo>
                  <a:pt x="0" y="0"/>
                </a:moveTo>
                <a:lnTo>
                  <a:pt x="882552" y="0"/>
                </a:lnTo>
                <a:lnTo>
                  <a:pt x="882552" y="1202796"/>
                </a:lnTo>
                <a:lnTo>
                  <a:pt x="0" y="12027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768097" y="197548"/>
            <a:ext cx="1795149" cy="886804"/>
          </a:xfrm>
          <a:custGeom>
            <a:avLst/>
            <a:gdLst/>
            <a:ahLst/>
            <a:cxnLst/>
            <a:rect r="r" b="b" t="t" l="l"/>
            <a:pathLst>
              <a:path h="886804" w="1795149">
                <a:moveTo>
                  <a:pt x="0" y="0"/>
                </a:moveTo>
                <a:lnTo>
                  <a:pt x="1795149" y="0"/>
                </a:lnTo>
                <a:lnTo>
                  <a:pt x="1795149" y="886803"/>
                </a:lnTo>
                <a:lnTo>
                  <a:pt x="0" y="886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586413" y="-1458975"/>
            <a:ext cx="9822161" cy="6226137"/>
            <a:chOff x="0" y="0"/>
            <a:chExt cx="847485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212896" y="1066800"/>
            <a:ext cx="11075127" cy="10287000"/>
            <a:chOff x="0" y="0"/>
            <a:chExt cx="5783678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3678" cy="5372100"/>
            </a:xfrm>
            <a:custGeom>
              <a:avLst/>
              <a:gdLst/>
              <a:ahLst/>
              <a:cxnLst/>
              <a:rect r="r" b="b" t="t" l="l"/>
              <a:pathLst>
                <a:path h="5372100" w="5783678">
                  <a:moveTo>
                    <a:pt x="423300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233008" y="5372100"/>
                  </a:lnTo>
                  <a:lnTo>
                    <a:pt x="5783678" y="2686050"/>
                  </a:lnTo>
                  <a:lnTo>
                    <a:pt x="4233008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144000" y="3888732"/>
            <a:ext cx="8115300" cy="1429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02"/>
              </a:lnSpc>
              <a:spcBef>
                <a:spcPct val="0"/>
              </a:spcBef>
            </a:pPr>
            <a:r>
              <a:rPr lang="en-US" b="true" sz="2925" spc="-58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Perso</a:t>
            </a:r>
            <a:r>
              <a:rPr lang="en-US" b="true" sz="2925" spc="-58" u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nas que trabajan por su cuenta (freelancers), pero a veces no cumplen tiempos o varía mucho la calidad.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44000" y="6130944"/>
            <a:ext cx="8115300" cy="1608668"/>
            <a:chOff x="0" y="0"/>
            <a:chExt cx="10820400" cy="214489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43744"/>
              <a:ext cx="10820400" cy="13080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b="true" sz="3000" spc="-60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Plataform</a:t>
              </a:r>
              <a:r>
                <a:rPr lang="en-US" b="true" sz="3000" spc="-60" u="none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as automáticas que no permiten mucha personalización.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09625"/>
              <a:ext cx="108204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Ejemplos: Wix, Shopify, WordPress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254540" y="1671738"/>
            <a:ext cx="63371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b="true" sz="3000">
                <a:solidFill>
                  <a:srgbClr val="A066C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54540" y="3917307"/>
            <a:ext cx="63371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b="true" sz="3000">
                <a:solidFill>
                  <a:srgbClr val="A066C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54540" y="6162876"/>
            <a:ext cx="63371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b="true" sz="3000">
                <a:solidFill>
                  <a:srgbClr val="A066C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6688" y="4801177"/>
            <a:ext cx="5759361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70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Análisis de la competencia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12721" y="8627612"/>
            <a:ext cx="10023551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Nosotros queremos ocupar ese espacio en medio: buen servicio, buen precio y soluciones hechas a la medida.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818024" y="197548"/>
            <a:ext cx="882551" cy="1202796"/>
          </a:xfrm>
          <a:custGeom>
            <a:avLst/>
            <a:gdLst/>
            <a:ahLst/>
            <a:cxnLst/>
            <a:rect r="r" b="b" t="t" l="l"/>
            <a:pathLst>
              <a:path h="1202796" w="882551">
                <a:moveTo>
                  <a:pt x="0" y="0"/>
                </a:moveTo>
                <a:lnTo>
                  <a:pt x="882552" y="0"/>
                </a:lnTo>
                <a:lnTo>
                  <a:pt x="882552" y="1202796"/>
                </a:lnTo>
                <a:lnTo>
                  <a:pt x="0" y="1202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144000" y="1654093"/>
            <a:ext cx="8115300" cy="1580093"/>
            <a:chOff x="0" y="0"/>
            <a:chExt cx="10820400" cy="210679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5964"/>
              <a:ext cx="10820400" cy="1234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705"/>
                </a:lnSpc>
                <a:spcBef>
                  <a:spcPct val="0"/>
                </a:spcBef>
              </a:pPr>
              <a:r>
                <a:rPr lang="en-US" b="true" sz="2850" spc="-57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Empresas grandes que hacen software, pero son caras y lentas.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571525"/>
              <a:ext cx="108204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Ejemplos: Softteck, Intellectsoft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768097" y="197548"/>
            <a:ext cx="1795149" cy="886804"/>
          </a:xfrm>
          <a:custGeom>
            <a:avLst/>
            <a:gdLst/>
            <a:ahLst/>
            <a:cxnLst/>
            <a:rect r="r" b="b" t="t" l="l"/>
            <a:pathLst>
              <a:path h="886804" w="1795149">
                <a:moveTo>
                  <a:pt x="0" y="0"/>
                </a:moveTo>
                <a:lnTo>
                  <a:pt x="1795149" y="0"/>
                </a:lnTo>
                <a:lnTo>
                  <a:pt x="1795149" y="886803"/>
                </a:lnTo>
                <a:lnTo>
                  <a:pt x="0" y="886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81752" y="5186258"/>
            <a:ext cx="441839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Proye</a:t>
            </a:r>
            <a:r>
              <a:rPr lang="en-US" sz="2400" u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ctos reales que hemos desarrollado en la universidad.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3587123" y="-2751112"/>
            <a:ext cx="7395802" cy="5502224"/>
            <a:chOff x="0" y="0"/>
            <a:chExt cx="7220896" cy="537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20896" cy="5372100"/>
            </a:xfrm>
            <a:custGeom>
              <a:avLst/>
              <a:gdLst/>
              <a:ahLst/>
              <a:cxnLst/>
              <a:rect r="r" b="b" t="t" l="l"/>
              <a:pathLst>
                <a:path h="5372100" w="7220896">
                  <a:moveTo>
                    <a:pt x="567022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670226" y="5372100"/>
                  </a:lnTo>
                  <a:lnTo>
                    <a:pt x="7220896" y="2686050"/>
                  </a:lnTo>
                  <a:lnTo>
                    <a:pt x="5670226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104900"/>
            <a:ext cx="14021403" cy="112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7"/>
              </a:lnSpc>
              <a:spcBef>
                <a:spcPct val="0"/>
              </a:spcBef>
            </a:pPr>
            <a:r>
              <a:rPr lang="en-US" b="true" sz="7925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Validación de la propuesta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87855" y="5186258"/>
            <a:ext cx="441839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Client</a:t>
            </a:r>
            <a:r>
              <a:rPr lang="en-US" sz="2400" u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es pequeños que nos han dado comentarios positivos.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9147858" y="4158391"/>
            <a:ext cx="0" cy="2928223"/>
          </a:xfrm>
          <a:prstGeom prst="line">
            <a:avLst/>
          </a:prstGeom>
          <a:ln cap="rnd" w="47625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-10800000">
            <a:off x="11621759" y="-1739113"/>
            <a:ext cx="2929239" cy="3013773"/>
            <a:chOff x="0" y="0"/>
            <a:chExt cx="5221416" cy="5372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21416" cy="5372100"/>
            </a:xfrm>
            <a:custGeom>
              <a:avLst/>
              <a:gdLst/>
              <a:ahLst/>
              <a:cxnLst/>
              <a:rect r="r" b="b" t="t" l="l"/>
              <a:pathLst>
                <a:path h="5372100" w="5221416">
                  <a:moveTo>
                    <a:pt x="367074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70746" y="5372100"/>
                  </a:lnTo>
                  <a:lnTo>
                    <a:pt x="5221416" y="2686050"/>
                  </a:lnTo>
                  <a:lnTo>
                    <a:pt x="367074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-1643644" y="9951501"/>
            <a:ext cx="17768494" cy="1949023"/>
            <a:chOff x="0" y="0"/>
            <a:chExt cx="48975363" cy="5372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975364" cy="5372100"/>
            </a:xfrm>
            <a:custGeom>
              <a:avLst/>
              <a:gdLst/>
              <a:ahLst/>
              <a:cxnLst/>
              <a:rect r="r" b="b" t="t" l="l"/>
              <a:pathLst>
                <a:path h="5372100" w="48975364">
                  <a:moveTo>
                    <a:pt x="4742469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7424693" y="5372100"/>
                  </a:lnTo>
                  <a:lnTo>
                    <a:pt x="48975364" y="2686050"/>
                  </a:lnTo>
                  <a:lnTo>
                    <a:pt x="47424693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789595" y="3143235"/>
            <a:ext cx="671652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Y</a:t>
            </a:r>
            <a:r>
              <a:rPr lang="en-US" b="true" sz="2600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 hemos probado nuestra propuesta con: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818024" y="197548"/>
            <a:ext cx="882551" cy="1202796"/>
          </a:xfrm>
          <a:custGeom>
            <a:avLst/>
            <a:gdLst/>
            <a:ahLst/>
            <a:cxnLst/>
            <a:rect r="r" b="b" t="t" l="l"/>
            <a:pathLst>
              <a:path h="1202796" w="882551">
                <a:moveTo>
                  <a:pt x="0" y="0"/>
                </a:moveTo>
                <a:lnTo>
                  <a:pt x="882552" y="0"/>
                </a:lnTo>
                <a:lnTo>
                  <a:pt x="882552" y="1202796"/>
                </a:lnTo>
                <a:lnTo>
                  <a:pt x="0" y="1202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768097" y="197548"/>
            <a:ext cx="1795149" cy="886804"/>
          </a:xfrm>
          <a:custGeom>
            <a:avLst/>
            <a:gdLst/>
            <a:ahLst/>
            <a:cxnLst/>
            <a:rect r="r" b="b" t="t" l="l"/>
            <a:pathLst>
              <a:path h="886804" w="1795149">
                <a:moveTo>
                  <a:pt x="0" y="0"/>
                </a:moveTo>
                <a:lnTo>
                  <a:pt x="1795149" y="0"/>
                </a:lnTo>
                <a:lnTo>
                  <a:pt x="1795149" y="886803"/>
                </a:lnTo>
                <a:lnTo>
                  <a:pt x="0" y="886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31478" y="3514522"/>
            <a:ext cx="5845343" cy="4228793"/>
            <a:chOff x="0" y="0"/>
            <a:chExt cx="7793790" cy="563839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570913"/>
              <a:ext cx="7712552" cy="5537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315"/>
                </a:lnSpc>
                <a:spcBef>
                  <a:spcPct val="0"/>
                </a:spcBef>
              </a:pPr>
              <a:r>
                <a:rPr lang="en-US" b="true" sz="2550" spc="-51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</a:t>
              </a:r>
              <a:r>
                <a:rPr lang="en-US" b="true" sz="2550" spc="-51" u="none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odelo de Licencias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031206"/>
              <a:ext cx="7712552" cy="1607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255"/>
                </a:lnSpc>
                <a:spcBef>
                  <a:spcPct val="0"/>
                </a:spcBef>
              </a:pPr>
              <a:r>
                <a:rPr lang="en-US" sz="232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E</a:t>
              </a:r>
              <a:r>
                <a:rPr lang="en-US" sz="2325" u="none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l cliente paga una sola vez por el software desarrollado y puede instalarlo y usarlo de manera independiente.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76200"/>
              <a:ext cx="6696037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Secundario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1664834"/>
              <a:ext cx="7793790" cy="0"/>
            </a:xfrm>
            <a:prstGeom prst="line">
              <a:avLst/>
            </a:prstGeom>
            <a:ln cap="rnd" w="50800">
              <a:solidFill>
                <a:srgbClr val="86C7ED"/>
              </a:solidFill>
              <a:prstDash val="sysDot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true" rot="0">
            <a:off x="13083626" y="-971753"/>
            <a:ext cx="6133104" cy="3501801"/>
          </a:xfrm>
          <a:custGeom>
            <a:avLst/>
            <a:gdLst/>
            <a:ahLst/>
            <a:cxnLst/>
            <a:rect r="r" b="b" t="t" l="l"/>
            <a:pathLst>
              <a:path h="3501801" w="6133104">
                <a:moveTo>
                  <a:pt x="0" y="3501801"/>
                </a:moveTo>
                <a:lnTo>
                  <a:pt x="6133104" y="3501801"/>
                </a:lnTo>
                <a:lnTo>
                  <a:pt x="6133104" y="0"/>
                </a:lnTo>
                <a:lnTo>
                  <a:pt x="0" y="0"/>
                </a:lnTo>
                <a:lnTo>
                  <a:pt x="0" y="35018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736090" y="7912807"/>
            <a:ext cx="5559738" cy="3174428"/>
          </a:xfrm>
          <a:custGeom>
            <a:avLst/>
            <a:gdLst/>
            <a:ahLst/>
            <a:cxnLst/>
            <a:rect r="r" b="b" t="t" l="l"/>
            <a:pathLst>
              <a:path h="3174428" w="5559738">
                <a:moveTo>
                  <a:pt x="0" y="0"/>
                </a:moveTo>
                <a:lnTo>
                  <a:pt x="5559738" y="0"/>
                </a:lnTo>
                <a:lnTo>
                  <a:pt x="5559738" y="3174428"/>
                </a:lnTo>
                <a:lnTo>
                  <a:pt x="0" y="3174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631205" y="3514522"/>
            <a:ext cx="5845343" cy="5438468"/>
            <a:chOff x="0" y="0"/>
            <a:chExt cx="7793790" cy="7251291"/>
          </a:xfrm>
        </p:grpSpPr>
        <p:sp>
          <p:nvSpPr>
            <p:cNvPr name="AutoShape 10" id="10"/>
            <p:cNvSpPr/>
            <p:nvPr/>
          </p:nvSpPr>
          <p:spPr>
            <a:xfrm>
              <a:off x="0" y="1664834"/>
              <a:ext cx="7793790" cy="0"/>
            </a:xfrm>
            <a:prstGeom prst="line">
              <a:avLst/>
            </a:prstGeom>
            <a:ln cap="rnd" w="50800">
              <a:solidFill>
                <a:srgbClr val="86C7ED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2567597"/>
              <a:ext cx="7712552" cy="5670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10"/>
                </a:lnSpc>
                <a:spcBef>
                  <a:spcPct val="0"/>
                </a:spcBef>
              </a:pPr>
              <a:r>
                <a:rPr lang="en-US" b="true" sz="2700" spc="-54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Modelo SaaS (Software como Servicio)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76200"/>
              <a:ext cx="6696037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Primario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005806"/>
              <a:ext cx="7712552" cy="3245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255"/>
                </a:lnSpc>
                <a:spcBef>
                  <a:spcPct val="0"/>
                </a:spcBef>
              </a:pPr>
              <a:r>
                <a:rPr lang="en-US" sz="232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A</a:t>
              </a:r>
              <a:r>
                <a:rPr lang="en-US" sz="2325" u="none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plicaciones/plataformas que los clientes pueden usar pagando una suscripción mensual o anual. Así, el cliente no tiene que preocuparse por la instalación, mantenimiento o actualizaciones, ya que nosotros nos encargamos de todo.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1104900"/>
            <a:ext cx="14021403" cy="112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7"/>
              </a:lnSpc>
              <a:spcBef>
                <a:spcPct val="0"/>
              </a:spcBef>
            </a:pPr>
            <a:r>
              <a:rPr lang="en-US" b="true" sz="7925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Modelo de negocio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818024" y="197548"/>
            <a:ext cx="882551" cy="1202796"/>
          </a:xfrm>
          <a:custGeom>
            <a:avLst/>
            <a:gdLst/>
            <a:ahLst/>
            <a:cxnLst/>
            <a:rect r="r" b="b" t="t" l="l"/>
            <a:pathLst>
              <a:path h="1202796" w="882551">
                <a:moveTo>
                  <a:pt x="0" y="0"/>
                </a:moveTo>
                <a:lnTo>
                  <a:pt x="882552" y="0"/>
                </a:lnTo>
                <a:lnTo>
                  <a:pt x="882552" y="1202796"/>
                </a:lnTo>
                <a:lnTo>
                  <a:pt x="0" y="1202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768097" y="197548"/>
            <a:ext cx="1795149" cy="886804"/>
          </a:xfrm>
          <a:custGeom>
            <a:avLst/>
            <a:gdLst/>
            <a:ahLst/>
            <a:cxnLst/>
            <a:rect r="r" b="b" t="t" l="l"/>
            <a:pathLst>
              <a:path h="886804" w="1795149">
                <a:moveTo>
                  <a:pt x="0" y="0"/>
                </a:moveTo>
                <a:lnTo>
                  <a:pt x="1795149" y="0"/>
                </a:lnTo>
                <a:lnTo>
                  <a:pt x="1795149" y="886803"/>
                </a:lnTo>
                <a:lnTo>
                  <a:pt x="0" y="886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47914" y="4349660"/>
            <a:ext cx="494404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pc="11" u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Promoción en redes sociales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47914" y="5968592"/>
            <a:ext cx="494404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12" u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Página web con portafolio, formulario de cotización y atención en línea.</a:t>
            </a:r>
          </a:p>
        </p:txBody>
      </p:sp>
      <p:grpSp>
        <p:nvGrpSpPr>
          <p:cNvPr name="Group 4" id="4"/>
          <p:cNvGrpSpPr/>
          <p:nvPr/>
        </p:nvGrpSpPr>
        <p:grpSpPr>
          <a:xfrm rot="-10800000">
            <a:off x="9538089" y="5143500"/>
            <a:ext cx="8520388" cy="6226137"/>
            <a:chOff x="0" y="0"/>
            <a:chExt cx="7351649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351650" cy="5372100"/>
            </a:xfrm>
            <a:custGeom>
              <a:avLst/>
              <a:gdLst/>
              <a:ahLst/>
              <a:cxnLst/>
              <a:rect r="r" b="b" t="t" l="l"/>
              <a:pathLst>
                <a:path h="5372100" w="7351650">
                  <a:moveTo>
                    <a:pt x="580097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800979" y="5372100"/>
                  </a:lnTo>
                  <a:lnTo>
                    <a:pt x="7351650" y="2686050"/>
                  </a:lnTo>
                  <a:lnTo>
                    <a:pt x="580097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538089" y="0"/>
            <a:ext cx="12020749" cy="10409427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1070610" y="0"/>
                  </a:moveTo>
                  <a:lnTo>
                    <a:pt x="3211830" y="0"/>
                  </a:lnTo>
                  <a:lnTo>
                    <a:pt x="4282440" y="1854200"/>
                  </a:lnTo>
                  <a:lnTo>
                    <a:pt x="3211830" y="3708400"/>
                  </a:lnTo>
                  <a:lnTo>
                    <a:pt x="1070610" y="3708400"/>
                  </a:lnTo>
                  <a:lnTo>
                    <a:pt x="0" y="1854200"/>
                  </a:lnTo>
                  <a:close/>
                </a:path>
              </a:pathLst>
            </a:custGeom>
            <a:blipFill>
              <a:blip r:embed="rId2"/>
              <a:stretch>
                <a:fillRect l="-132" t="0" r="-8201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4364477"/>
            <a:ext cx="493220" cy="602825"/>
          </a:xfrm>
          <a:custGeom>
            <a:avLst/>
            <a:gdLst/>
            <a:ahLst/>
            <a:cxnLst/>
            <a:rect r="r" b="b" t="t" l="l"/>
            <a:pathLst>
              <a:path h="602825" w="493220">
                <a:moveTo>
                  <a:pt x="0" y="0"/>
                </a:moveTo>
                <a:lnTo>
                  <a:pt x="493220" y="0"/>
                </a:lnTo>
                <a:lnTo>
                  <a:pt x="493220" y="602825"/>
                </a:lnTo>
                <a:lnTo>
                  <a:pt x="0" y="602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6011562"/>
            <a:ext cx="493220" cy="602825"/>
          </a:xfrm>
          <a:custGeom>
            <a:avLst/>
            <a:gdLst/>
            <a:ahLst/>
            <a:cxnLst/>
            <a:rect r="r" b="b" t="t" l="l"/>
            <a:pathLst>
              <a:path h="602825" w="493220">
                <a:moveTo>
                  <a:pt x="0" y="0"/>
                </a:moveTo>
                <a:lnTo>
                  <a:pt x="493220" y="0"/>
                </a:lnTo>
                <a:lnTo>
                  <a:pt x="493220" y="602825"/>
                </a:lnTo>
                <a:lnTo>
                  <a:pt x="0" y="602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104900"/>
            <a:ext cx="14021403" cy="112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7"/>
              </a:lnSpc>
              <a:spcBef>
                <a:spcPct val="0"/>
              </a:spcBef>
            </a:pPr>
            <a:r>
              <a:rPr lang="en-US" b="true" sz="7925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Ventas y marketing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818024" y="197548"/>
            <a:ext cx="882551" cy="1202796"/>
          </a:xfrm>
          <a:custGeom>
            <a:avLst/>
            <a:gdLst/>
            <a:ahLst/>
            <a:cxnLst/>
            <a:rect r="r" b="b" t="t" l="l"/>
            <a:pathLst>
              <a:path h="1202796" w="882551">
                <a:moveTo>
                  <a:pt x="0" y="0"/>
                </a:moveTo>
                <a:lnTo>
                  <a:pt x="882552" y="0"/>
                </a:lnTo>
                <a:lnTo>
                  <a:pt x="882552" y="1202796"/>
                </a:lnTo>
                <a:lnTo>
                  <a:pt x="0" y="12027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768097" y="197548"/>
            <a:ext cx="1795149" cy="886804"/>
          </a:xfrm>
          <a:custGeom>
            <a:avLst/>
            <a:gdLst/>
            <a:ahLst/>
            <a:cxnLst/>
            <a:rect r="r" b="b" t="t" l="l"/>
            <a:pathLst>
              <a:path h="886804" w="1795149">
                <a:moveTo>
                  <a:pt x="0" y="0"/>
                </a:moveTo>
                <a:lnTo>
                  <a:pt x="1795149" y="0"/>
                </a:lnTo>
                <a:lnTo>
                  <a:pt x="1795149" y="886803"/>
                </a:lnTo>
                <a:lnTo>
                  <a:pt x="0" y="8868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DAGm_E4WDbQ</dc:identifier>
  <dcterms:modified xsi:type="dcterms:W3CDTF">2011-08-01T06:04:30Z</dcterms:modified>
  <cp:revision>1</cp:revision>
  <dc:title>NextSoft</dc:title>
</cp:coreProperties>
</file>